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84.jpg" ContentType="image/jp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73"/>
  </p:notesMasterIdLst>
  <p:sldIdLst>
    <p:sldId id="257" r:id="rId2"/>
    <p:sldId id="529" r:id="rId3"/>
    <p:sldId id="307" r:id="rId4"/>
    <p:sldId id="280" r:id="rId5"/>
    <p:sldId id="288" r:id="rId6"/>
    <p:sldId id="526" r:id="rId7"/>
    <p:sldId id="267" r:id="rId8"/>
    <p:sldId id="296" r:id="rId9"/>
    <p:sldId id="270" r:id="rId10"/>
    <p:sldId id="271" r:id="rId11"/>
    <p:sldId id="528" r:id="rId12"/>
    <p:sldId id="273" r:id="rId13"/>
    <p:sldId id="527" r:id="rId14"/>
    <p:sldId id="274" r:id="rId15"/>
    <p:sldId id="279" r:id="rId16"/>
    <p:sldId id="291" r:id="rId17"/>
    <p:sldId id="290" r:id="rId18"/>
    <p:sldId id="275" r:id="rId19"/>
    <p:sldId id="292" r:id="rId20"/>
    <p:sldId id="530" r:id="rId21"/>
    <p:sldId id="456" r:id="rId22"/>
    <p:sldId id="451" r:id="rId23"/>
    <p:sldId id="427" r:id="rId24"/>
    <p:sldId id="517" r:id="rId25"/>
    <p:sldId id="425" r:id="rId26"/>
    <p:sldId id="459" r:id="rId27"/>
    <p:sldId id="430" r:id="rId28"/>
    <p:sldId id="431" r:id="rId29"/>
    <p:sldId id="432" r:id="rId30"/>
    <p:sldId id="525" r:id="rId31"/>
    <p:sldId id="460" r:id="rId32"/>
    <p:sldId id="463" r:id="rId33"/>
    <p:sldId id="467" r:id="rId34"/>
    <p:sldId id="464" r:id="rId35"/>
    <p:sldId id="477" r:id="rId36"/>
    <p:sldId id="479" r:id="rId37"/>
    <p:sldId id="480" r:id="rId38"/>
    <p:sldId id="481" r:id="rId39"/>
    <p:sldId id="482" r:id="rId40"/>
    <p:sldId id="483" r:id="rId41"/>
    <p:sldId id="484" r:id="rId42"/>
    <p:sldId id="485" r:id="rId43"/>
    <p:sldId id="486" r:id="rId44"/>
    <p:sldId id="487" r:id="rId45"/>
    <p:sldId id="488" r:id="rId46"/>
    <p:sldId id="491" r:id="rId47"/>
    <p:sldId id="518" r:id="rId48"/>
    <p:sldId id="519" r:id="rId49"/>
    <p:sldId id="494" r:id="rId50"/>
    <p:sldId id="520" r:id="rId51"/>
    <p:sldId id="521" r:id="rId52"/>
    <p:sldId id="522" r:id="rId53"/>
    <p:sldId id="523" r:id="rId54"/>
    <p:sldId id="499" r:id="rId55"/>
    <p:sldId id="500" r:id="rId56"/>
    <p:sldId id="501" r:id="rId57"/>
    <p:sldId id="502" r:id="rId58"/>
    <p:sldId id="503" r:id="rId59"/>
    <p:sldId id="504" r:id="rId60"/>
    <p:sldId id="505" r:id="rId61"/>
    <p:sldId id="506" r:id="rId62"/>
    <p:sldId id="507" r:id="rId63"/>
    <p:sldId id="508" r:id="rId64"/>
    <p:sldId id="509" r:id="rId65"/>
    <p:sldId id="510" r:id="rId66"/>
    <p:sldId id="511" r:id="rId67"/>
    <p:sldId id="512" r:id="rId68"/>
    <p:sldId id="513" r:id="rId69"/>
    <p:sldId id="514" r:id="rId70"/>
    <p:sldId id="515" r:id="rId71"/>
    <p:sldId id="26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D5D"/>
    <a:srgbClr val="5DDB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8BDE38-5C50-45B6-99E8-662DD71FFDCB}" v="73" dt="2025-09-05T17:37:25.6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01" autoAdjust="0"/>
    <p:restoredTop sz="90196" autoAdjust="0"/>
  </p:normalViewPr>
  <p:slideViewPr>
    <p:cSldViewPr snapToGrid="0" snapToObjects="1" showGuides="1">
      <p:cViewPr varScale="1">
        <p:scale>
          <a:sx n="74" d="100"/>
          <a:sy n="74" d="100"/>
        </p:scale>
        <p:origin x="60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oleObject" Target="file:///C:\Users\salyards\Documents\Data\Housing%20Study%20-%20Update%20Workbook.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alyards\Documents\Data\Housing%20Study%20-%20Update%20Workbook.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lyards\Documents\Data\Housing%20Study%20-%20Update%20Workbook.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lyards\Documents\Data\Housing%20Study%20-%20Update%20Workbook.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solidFill>
                  <a:srgbClr val="2E3D5D"/>
                </a:solidFill>
                <a:latin typeface="Arial" panose="020B0604020202020204" pitchFamily="34" charset="0"/>
                <a:cs typeface="Arial" panose="020B0604020202020204" pitchFamily="34" charset="0"/>
              </a:rPr>
              <a:t>York County Population,  2010 to Present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Population!$B$1</c:f>
              <c:strCache>
                <c:ptCount val="1"/>
                <c:pt idx="0">
                  <c:v>York County Population 2010 to Present</c:v>
                </c:pt>
              </c:strCache>
            </c:strRef>
          </c:tx>
          <c:spPr>
            <a:solidFill>
              <a:srgbClr val="5F8D33"/>
            </a:solidFill>
            <a:ln>
              <a:noFill/>
            </a:ln>
            <a:effectLst/>
          </c:spPr>
          <c:invertIfNegative val="0"/>
          <c:dLbls>
            <c:dLbl>
              <c:idx val="0"/>
              <c:layout>
                <c:manualLayout>
                  <c:x val="0"/>
                  <c:y val="2.50792456120216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DD-428F-B8B9-3B2175847A12}"/>
                </c:ext>
              </c:extLst>
            </c:dLbl>
            <c:dLbl>
              <c:idx val="1"/>
              <c:layout>
                <c:manualLayout>
                  <c:x val="4.9735345304278492E-3"/>
                  <c:y val="9.96230551129544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DD-428F-B8B9-3B2175847A12}"/>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DD-428F-B8B9-3B2175847A1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Population!$A$2:$A$4</c:f>
              <c:numCache>
                <c:formatCode>General</c:formatCode>
                <c:ptCount val="3"/>
                <c:pt idx="0">
                  <c:v>2010</c:v>
                </c:pt>
                <c:pt idx="1">
                  <c:v>2020</c:v>
                </c:pt>
                <c:pt idx="2">
                  <c:v>2024</c:v>
                </c:pt>
              </c:numCache>
            </c:numRef>
          </c:cat>
          <c:val>
            <c:numRef>
              <c:f>Population!$B$2:$B$4</c:f>
              <c:numCache>
                <c:formatCode>#,##0</c:formatCode>
                <c:ptCount val="3"/>
                <c:pt idx="0">
                  <c:v>434972</c:v>
                </c:pt>
                <c:pt idx="1">
                  <c:v>456438</c:v>
                </c:pt>
                <c:pt idx="2">
                  <c:v>471240</c:v>
                </c:pt>
              </c:numCache>
            </c:numRef>
          </c:val>
          <c:extLst>
            <c:ext xmlns:c16="http://schemas.microsoft.com/office/drawing/2014/chart" uri="{C3380CC4-5D6E-409C-BE32-E72D297353CC}">
              <c16:uniqueId val="{00000003-A0DD-428F-B8B9-3B2175847A12}"/>
            </c:ext>
          </c:extLst>
        </c:ser>
        <c:dLbls>
          <c:showLegendKey val="0"/>
          <c:showVal val="0"/>
          <c:showCatName val="0"/>
          <c:showSerName val="0"/>
          <c:showPercent val="0"/>
          <c:showBubbleSize val="0"/>
        </c:dLbls>
        <c:gapWidth val="50"/>
        <c:overlap val="-27"/>
        <c:axId val="1021388048"/>
        <c:axId val="1021405808"/>
      </c:barChart>
      <c:catAx>
        <c:axId val="102138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021405808"/>
        <c:crosses val="autoZero"/>
        <c:auto val="1"/>
        <c:lblAlgn val="ctr"/>
        <c:lblOffset val="100"/>
        <c:noMultiLvlLbl val="0"/>
      </c:catAx>
      <c:valAx>
        <c:axId val="1021405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21388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dirty="0">
                <a:solidFill>
                  <a:srgbClr val="2E3D5D"/>
                </a:solidFill>
                <a:latin typeface="Arial" panose="020B0604020202020204" pitchFamily="34" charset="0"/>
                <a:cs typeface="Arial" panose="020B0604020202020204" pitchFamily="34" charset="0"/>
              </a:rPr>
              <a:t>Change in Total # of Households &amp; Housing Units</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col"/>
        <c:grouping val="clustered"/>
        <c:varyColors val="0"/>
        <c:ser>
          <c:idx val="0"/>
          <c:order val="0"/>
          <c:tx>
            <c:strRef>
              <c:f>'Housing &amp; Housing Units'!$B$1</c:f>
              <c:strCache>
                <c:ptCount val="1"/>
                <c:pt idx="0">
                  <c:v>Housholds </c:v>
                </c:pt>
              </c:strCache>
            </c:strRef>
          </c:tx>
          <c:spPr>
            <a:solidFill>
              <a:srgbClr val="5F8D33"/>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'Housing &amp; Housing Units'!$A$2:$A$4</c:f>
              <c:numCache>
                <c:formatCode>General</c:formatCode>
                <c:ptCount val="3"/>
                <c:pt idx="0">
                  <c:v>2010</c:v>
                </c:pt>
                <c:pt idx="1">
                  <c:v>2020</c:v>
                </c:pt>
                <c:pt idx="2">
                  <c:v>2023</c:v>
                </c:pt>
              </c:numCache>
            </c:numRef>
          </c:cat>
          <c:val>
            <c:numRef>
              <c:f>'Housing &amp; Housing Units'!$B$2:$B$4</c:f>
              <c:numCache>
                <c:formatCode>#,##0</c:formatCode>
                <c:ptCount val="3"/>
                <c:pt idx="0">
                  <c:v>168372</c:v>
                </c:pt>
                <c:pt idx="1">
                  <c:v>177553</c:v>
                </c:pt>
                <c:pt idx="2">
                  <c:v>180207</c:v>
                </c:pt>
              </c:numCache>
            </c:numRef>
          </c:val>
          <c:extLst>
            <c:ext xmlns:c16="http://schemas.microsoft.com/office/drawing/2014/chart" uri="{C3380CC4-5D6E-409C-BE32-E72D297353CC}">
              <c16:uniqueId val="{00000000-D998-454C-BBCC-BFC569135D85}"/>
            </c:ext>
          </c:extLst>
        </c:ser>
        <c:ser>
          <c:idx val="1"/>
          <c:order val="1"/>
          <c:tx>
            <c:strRef>
              <c:f>'Housing &amp; Housing Units'!$C$1</c:f>
              <c:strCache>
                <c:ptCount val="1"/>
                <c:pt idx="0">
                  <c:v>Housing Units</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'Housing &amp; Housing Units'!$A$2:$A$4</c:f>
              <c:numCache>
                <c:formatCode>General</c:formatCode>
                <c:ptCount val="3"/>
                <c:pt idx="0">
                  <c:v>2010</c:v>
                </c:pt>
                <c:pt idx="1">
                  <c:v>2020</c:v>
                </c:pt>
                <c:pt idx="2">
                  <c:v>2023</c:v>
                </c:pt>
              </c:numCache>
            </c:numRef>
          </c:cat>
          <c:val>
            <c:numRef>
              <c:f>'Housing &amp; Housing Units'!$C$2:$C$4</c:f>
              <c:numCache>
                <c:formatCode>#,##0</c:formatCode>
                <c:ptCount val="3"/>
                <c:pt idx="0">
                  <c:v>178671</c:v>
                </c:pt>
                <c:pt idx="1">
                  <c:v>187187</c:v>
                </c:pt>
                <c:pt idx="2">
                  <c:v>188608</c:v>
                </c:pt>
              </c:numCache>
            </c:numRef>
          </c:val>
          <c:extLst>
            <c:ext xmlns:c16="http://schemas.microsoft.com/office/drawing/2014/chart" uri="{C3380CC4-5D6E-409C-BE32-E72D297353CC}">
              <c16:uniqueId val="{00000001-D998-454C-BBCC-BFC569135D85}"/>
            </c:ext>
          </c:extLst>
        </c:ser>
        <c:dLbls>
          <c:showLegendKey val="0"/>
          <c:showVal val="0"/>
          <c:showCatName val="0"/>
          <c:showSerName val="0"/>
          <c:showPercent val="0"/>
          <c:showBubbleSize val="0"/>
        </c:dLbls>
        <c:gapWidth val="75"/>
        <c:overlap val="-6"/>
        <c:axId val="1181972032"/>
        <c:axId val="1181975872"/>
      </c:barChart>
      <c:catAx>
        <c:axId val="118197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81975872"/>
        <c:crosses val="autoZero"/>
        <c:auto val="1"/>
        <c:lblAlgn val="ctr"/>
        <c:lblOffset val="100"/>
        <c:noMultiLvlLbl val="0"/>
      </c:catAx>
      <c:valAx>
        <c:axId val="11819758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8197203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b="1">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n-US" sz="2000" dirty="0">
                <a:solidFill>
                  <a:srgbClr val="2E3D5D"/>
                </a:solidFill>
                <a:latin typeface="Arial" panose="020B0604020202020204" pitchFamily="34" charset="0"/>
                <a:cs typeface="Arial" panose="020B0604020202020204" pitchFamily="34" charset="0"/>
              </a:rPr>
              <a:t>Home Ownership by Race &amp; Ethnicity</a:t>
            </a:r>
          </a:p>
        </c:rich>
      </c:tx>
      <c:layout>
        <c:manualLayout>
          <c:xMode val="edge"/>
          <c:yMode val="edge"/>
          <c:x val="0.22403520569662905"/>
          <c:y val="3.5156465435828378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'Home OwnershipRaceEthnicity'!$B$1</c:f>
              <c:strCache>
                <c:ptCount val="1"/>
                <c:pt idx="0">
                  <c:v> Percentage Owner Occupied </c:v>
                </c:pt>
              </c:strCache>
            </c:strRef>
          </c:tx>
          <c:spPr>
            <a:solidFill>
              <a:srgbClr val="5F8D33"/>
            </a:solidFill>
            <a:ln>
              <a:solidFill>
                <a:schemeClr val="accent6"/>
              </a:solidFill>
            </a:ln>
            <a:effectLst/>
          </c:spPr>
          <c:invertIfNegative val="0"/>
          <c:dLbls>
            <c:dLbl>
              <c:idx val="0"/>
              <c:tx>
                <c:rich>
                  <a:bodyPr/>
                  <a:lstStyle/>
                  <a:p>
                    <a:fld id="{D54B46DC-0C78-405D-A8B2-10FB9D040275}"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{D54B46DC-0C78-405D-A8B2-10FB9D040275}</c15:txfldGUID>
                      <c15:f>'Home OwnershipRaceEthnicity'!$D$2</c15:f>
                      <c15:dlblFieldTableCache>
                        <c:ptCount val="1"/>
                        <c:pt idx="0">
                          <c:v> 1,507 </c:v>
                        </c:pt>
                      </c15:dlblFieldTableCache>
                    </c15:dlblFTEntry>
                  </c15:dlblFieldTable>
                  <c15:showDataLabelsRange val="0"/>
                </c:ext>
                <c:ext xmlns:c16="http://schemas.microsoft.com/office/drawing/2014/chart" uri="{C3380CC4-5D6E-409C-BE32-E72D297353CC}">
                  <c16:uniqueId val="{00000000-959A-4415-9CC3-51135CF697D9}"/>
                </c:ext>
              </c:extLst>
            </c:dLbl>
            <c:dLbl>
              <c:idx val="1"/>
              <c:tx>
                <c:rich>
                  <a:bodyPr/>
                  <a:lstStyle/>
                  <a:p>
                    <a:fld id="{C893276A-B52E-42E5-9553-22A0514F8D1D}"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{C893276A-B52E-42E5-9553-22A0514F8D1D}</c15:txfldGUID>
                      <c15:f>'Home OwnershipRaceEthnicity'!$D$3</c15:f>
                      <c15:dlblFieldTableCache>
                        <c:ptCount val="1"/>
                        <c:pt idx="0">
                          <c:v> 2,197 </c:v>
                        </c:pt>
                      </c15:dlblFieldTableCache>
                    </c15:dlblFTEntry>
                  </c15:dlblFieldTable>
                  <c15:showDataLabelsRange val="0"/>
                </c:ext>
                <c:ext xmlns:c16="http://schemas.microsoft.com/office/drawing/2014/chart" uri="{C3380CC4-5D6E-409C-BE32-E72D297353CC}">
                  <c16:uniqueId val="{00000001-959A-4415-9CC3-51135CF697D9}"/>
                </c:ext>
              </c:extLst>
            </c:dLbl>
            <c:dLbl>
              <c:idx val="2"/>
              <c:tx>
                <c:rich>
                  <a:bodyPr/>
                  <a:lstStyle/>
                  <a:p>
                    <a:fld id="{BF261361-1A5A-4B65-8D8D-AF81D2678B4D}"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{BF261361-1A5A-4B65-8D8D-AF81D2678B4D}</c15:txfldGUID>
                      <c15:f>'Home OwnershipRaceEthnicity'!$D$4</c15:f>
                      <c15:dlblFieldTableCache>
                        <c:ptCount val="1"/>
                        <c:pt idx="0">
                          <c:v> 3,981 </c:v>
                        </c:pt>
                      </c15:dlblFieldTableCache>
                    </c15:dlblFTEntry>
                  </c15:dlblFieldTable>
                  <c15:showDataLabelsRange val="0"/>
                </c:ext>
                <c:ext xmlns:c16="http://schemas.microsoft.com/office/drawing/2014/chart" uri="{C3380CC4-5D6E-409C-BE32-E72D297353CC}">
                  <c16:uniqueId val="{00000002-959A-4415-9CC3-51135CF697D9}"/>
                </c:ext>
              </c:extLst>
            </c:dLbl>
            <c:dLbl>
              <c:idx val="3"/>
              <c:tx>
                <c:rich>
                  <a:bodyPr/>
                  <a:lstStyle/>
                  <a:p>
                    <a:fld id="{EC5F60CE-DEB1-4011-8F82-F0ED4F960709}"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{EC5F60CE-DEB1-4011-8F82-F0ED4F960709}</c15:txfldGUID>
                      <c15:f>'Home OwnershipRaceEthnicity'!$D$5</c15:f>
                      <c15:dlblFieldTableCache>
                        <c:ptCount val="1"/>
                        <c:pt idx="0">
                          <c:v> 4,246 </c:v>
                        </c:pt>
                      </c15:dlblFieldTableCache>
                    </c15:dlblFTEntry>
                  </c15:dlblFieldTable>
                  <c15:showDataLabelsRange val="0"/>
                </c:ext>
                <c:ext xmlns:c16="http://schemas.microsoft.com/office/drawing/2014/chart" uri="{C3380CC4-5D6E-409C-BE32-E72D297353CC}">
                  <c16:uniqueId val="{00000003-959A-4415-9CC3-51135CF697D9}"/>
                </c:ext>
              </c:extLst>
            </c:dLbl>
            <c:dLbl>
              <c:idx val="4"/>
              <c:tx>
                <c:rich>
                  <a:bodyPr/>
                  <a:lstStyle/>
                  <a:p>
                    <a:fld id="{CC03A48F-0A9D-4BD9-8DD2-741A5595BD87}"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{CC03A48F-0A9D-4BD9-8DD2-741A5595BD87}</c15:txfldGUID>
                      <c15:f>'Home OwnershipRaceEthnicity'!$D$6</c15:f>
                      <c15:dlblFieldTableCache>
                        <c:ptCount val="1"/>
                        <c:pt idx="0">
                          <c:v> 5,438 </c:v>
                        </c:pt>
                      </c15:dlblFieldTableCache>
                    </c15:dlblFTEntry>
                  </c15:dlblFieldTable>
                  <c15:showDataLabelsRange val="0"/>
                </c:ext>
                <c:ext xmlns:c16="http://schemas.microsoft.com/office/drawing/2014/chart" uri="{C3380CC4-5D6E-409C-BE32-E72D297353CC}">
                  <c16:uniqueId val="{00000004-959A-4415-9CC3-51135CF697D9}"/>
                </c:ext>
              </c:extLst>
            </c:dLbl>
            <c:dLbl>
              <c:idx val="5"/>
              <c:tx>
                <c:rich>
                  <a:bodyPr/>
                  <a:lstStyle/>
                  <a:p>
                    <a:fld id="{03BD42CA-A638-44E8-87CB-64B631C99E76}"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{03BD42CA-A638-44E8-87CB-64B631C99E76}</c15:txfldGUID>
                      <c15:f>'Home OwnershipRaceEthnicity'!$D$7</c15:f>
                      <c15:dlblFieldTableCache>
                        <c:ptCount val="1"/>
                        <c:pt idx="0">
                          <c:v> 124,556 </c:v>
                        </c:pt>
                      </c15:dlblFieldTableCache>
                    </c15:dlblFTEntry>
                  </c15:dlblFieldTable>
                  <c15:showDataLabelsRange val="0"/>
                </c:ext>
                <c:ext xmlns:c16="http://schemas.microsoft.com/office/drawing/2014/chart" uri="{C3380CC4-5D6E-409C-BE32-E72D297353CC}">
                  <c16:uniqueId val="{00000005-959A-4415-9CC3-51135CF697D9}"/>
                </c:ext>
              </c:extLst>
            </c:dLbl>
            <c:dLbl>
              <c:idx val="6"/>
              <c:tx>
                <c:rich>
                  <a:bodyPr/>
                  <a:lstStyle/>
                  <a:p>
                    <a:fld id="{F5B15189-34AA-4A76-834B-4738AE27561E}"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{F5B15189-34AA-4A76-834B-4738AE27561E}</c15:txfldGUID>
                      <c15:f>'Home OwnershipRaceEthnicity'!$D$8</c15:f>
                      <c15:dlblFieldTableCache>
                        <c:ptCount val="1"/>
                        <c:pt idx="0">
                          <c:v> 136,655 </c:v>
                        </c:pt>
                      </c15:dlblFieldTableCache>
                    </c15:dlblFTEntry>
                  </c15:dlblFieldTable>
                  <c15:showDataLabelsRange val="0"/>
                </c:ext>
                <c:ext xmlns:c16="http://schemas.microsoft.com/office/drawing/2014/chart" uri="{C3380CC4-5D6E-409C-BE32-E72D297353CC}">
                  <c16:uniqueId val="{00000006-959A-4415-9CC3-51135CF697D9}"/>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'Home OwnershipRaceEthnicity'!$A$2:$A$8</c:f>
              <c:strCache>
                <c:ptCount val="7"/>
                <c:pt idx="0">
                  <c:v>Asian</c:v>
                </c:pt>
                <c:pt idx="1">
                  <c:v>Some other Race</c:v>
                </c:pt>
                <c:pt idx="2">
                  <c:v>Two or More Races</c:v>
                </c:pt>
                <c:pt idx="3">
                  <c:v>Black</c:v>
                </c:pt>
                <c:pt idx="4">
                  <c:v>Hispanic or Latino</c:v>
                </c:pt>
                <c:pt idx="5">
                  <c:v>White, not hispanic</c:v>
                </c:pt>
                <c:pt idx="6">
                  <c:v>Total</c:v>
                </c:pt>
              </c:strCache>
            </c:strRef>
          </c:cat>
          <c:val>
            <c:numRef>
              <c:f>'Home OwnershipRaceEthnicity'!$B$2:$B$8</c:f>
              <c:numCache>
                <c:formatCode>0.0%</c:formatCode>
                <c:ptCount val="7"/>
                <c:pt idx="0">
                  <c:v>0.66858917480035496</c:v>
                </c:pt>
                <c:pt idx="1">
                  <c:v>0.487896957583833</c:v>
                </c:pt>
                <c:pt idx="2">
                  <c:v>0.5358729304078611</c:v>
                </c:pt>
                <c:pt idx="3">
                  <c:v>0.45179825494786124</c:v>
                </c:pt>
                <c:pt idx="4">
                  <c:v>0.45521513477314585</c:v>
                </c:pt>
                <c:pt idx="5">
                  <c:v>0.79684731080985982</c:v>
                </c:pt>
                <c:pt idx="6">
                  <c:v>0.75832237371467259</c:v>
                </c:pt>
              </c:numCache>
            </c:numRef>
          </c:val>
          <c:extLst>
            <c:ext xmlns:c16="http://schemas.microsoft.com/office/drawing/2014/chart" uri="{C3380CC4-5D6E-409C-BE32-E72D297353CC}">
              <c16:uniqueId val="{00000007-959A-4415-9CC3-51135CF697D9}"/>
            </c:ext>
          </c:extLst>
        </c:ser>
        <c:ser>
          <c:idx val="1"/>
          <c:order val="1"/>
          <c:tx>
            <c:strRef>
              <c:f>'Home OwnershipRaceEthnicity'!$C$1</c:f>
              <c:strCache>
                <c:ptCount val="1"/>
                <c:pt idx="0">
                  <c:v> Percentage Renters </c:v>
                </c:pt>
              </c:strCache>
            </c:strRef>
          </c:tx>
          <c:spPr>
            <a:solidFill>
              <a:srgbClr val="002060"/>
            </a:solidFill>
            <a:ln>
              <a:noFill/>
            </a:ln>
            <a:effectLst/>
          </c:spPr>
          <c:invertIfNegative val="0"/>
          <c:dLbls>
            <c:dLbl>
              <c:idx val="0"/>
              <c:tx>
                <c:rich>
                  <a:bodyPr/>
                  <a:lstStyle/>
                  <a:p>
                    <a:fld id="{1BE19C46-973E-488C-AE1B-DC8A34FFEDC3}"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{1BE19C46-973E-488C-AE1B-DC8A34FFEDC3}</c15:txfldGUID>
                      <c15:f>'Home OwnershipRaceEthnicity'!$E$2</c15:f>
                      <c15:dlblFieldTableCache>
                        <c:ptCount val="1"/>
                        <c:pt idx="0">
                          <c:v> 747 </c:v>
                        </c:pt>
                      </c15:dlblFieldTableCache>
                    </c15:dlblFTEntry>
                  </c15:dlblFieldTable>
                  <c15:showDataLabelsRange val="0"/>
                </c:ext>
                <c:ext xmlns:c16="http://schemas.microsoft.com/office/drawing/2014/chart" uri="{C3380CC4-5D6E-409C-BE32-E72D297353CC}">
                  <c16:uniqueId val="{00000008-959A-4415-9CC3-51135CF697D9}"/>
                </c:ext>
              </c:extLst>
            </c:dLbl>
            <c:dLbl>
              <c:idx val="1"/>
              <c:tx>
                <c:rich>
                  <a:bodyPr/>
                  <a:lstStyle/>
                  <a:p>
                    <a:fld id="{D0425726-B5F2-422A-A004-3CD2BA4748B1}"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{D0425726-B5F2-422A-A004-3CD2BA4748B1}</c15:txfldGUID>
                      <c15:f>'Home OwnershipRaceEthnicity'!$E$3</c15:f>
                      <c15:dlblFieldTableCache>
                        <c:ptCount val="1"/>
                        <c:pt idx="0">
                          <c:v> 2,306 </c:v>
                        </c:pt>
                      </c15:dlblFieldTableCache>
                    </c15:dlblFTEntry>
                  </c15:dlblFieldTable>
                  <c15:showDataLabelsRange val="0"/>
                </c:ext>
                <c:ext xmlns:c16="http://schemas.microsoft.com/office/drawing/2014/chart" uri="{C3380CC4-5D6E-409C-BE32-E72D297353CC}">
                  <c16:uniqueId val="{00000009-959A-4415-9CC3-51135CF697D9}"/>
                </c:ext>
              </c:extLst>
            </c:dLbl>
            <c:dLbl>
              <c:idx val="2"/>
              <c:tx>
                <c:rich>
                  <a:bodyPr/>
                  <a:lstStyle/>
                  <a:p>
                    <a:fld id="{E2091B41-3A24-40EB-94EE-14AEFDBC75D6}"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{E2091B41-3A24-40EB-94EE-14AEFDBC75D6}</c15:txfldGUID>
                      <c15:f>'Home OwnershipRaceEthnicity'!$E$4</c15:f>
                      <c15:dlblFieldTableCache>
                        <c:ptCount val="1"/>
                        <c:pt idx="0">
                          <c:v> 3,448 </c:v>
                        </c:pt>
                      </c15:dlblFieldTableCache>
                    </c15:dlblFTEntry>
                  </c15:dlblFieldTable>
                  <c15:showDataLabelsRange val="0"/>
                </c:ext>
                <c:ext xmlns:c16="http://schemas.microsoft.com/office/drawing/2014/chart" uri="{C3380CC4-5D6E-409C-BE32-E72D297353CC}">
                  <c16:uniqueId val="{0000000A-959A-4415-9CC3-51135CF697D9}"/>
                </c:ext>
              </c:extLst>
            </c:dLbl>
            <c:dLbl>
              <c:idx val="3"/>
              <c:tx>
                <c:rich>
                  <a:bodyPr/>
                  <a:lstStyle/>
                  <a:p>
                    <a:fld id="{C420CB40-7A3D-4F63-B4B4-4037851F9384}"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{C420CB40-7A3D-4F63-B4B4-4037851F9384}</c15:txfldGUID>
                      <c15:f>'Home OwnershipRaceEthnicity'!$E$5</c15:f>
                      <c15:dlblFieldTableCache>
                        <c:ptCount val="1"/>
                        <c:pt idx="0">
                          <c:v> 5,152 </c:v>
                        </c:pt>
                      </c15:dlblFieldTableCache>
                    </c15:dlblFTEntry>
                  </c15:dlblFieldTable>
                  <c15:showDataLabelsRange val="0"/>
                </c:ext>
                <c:ext xmlns:c16="http://schemas.microsoft.com/office/drawing/2014/chart" uri="{C3380CC4-5D6E-409C-BE32-E72D297353CC}">
                  <c16:uniqueId val="{0000000B-959A-4415-9CC3-51135CF697D9}"/>
                </c:ext>
              </c:extLst>
            </c:dLbl>
            <c:dLbl>
              <c:idx val="4"/>
              <c:tx>
                <c:rich>
                  <a:bodyPr/>
                  <a:lstStyle/>
                  <a:p>
                    <a:fld id="{EE50B61B-BB75-4D74-985C-BFC629AF8649}"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{EE50B61B-BB75-4D74-985C-BFC629AF8649}</c15:txfldGUID>
                      <c15:f>'Home OwnershipRaceEthnicity'!$E$6</c15:f>
                      <c15:dlblFieldTableCache>
                        <c:ptCount val="1"/>
                        <c:pt idx="0">
                          <c:v> 6,508 </c:v>
                        </c:pt>
                      </c15:dlblFieldTableCache>
                    </c15:dlblFTEntry>
                  </c15:dlblFieldTable>
                  <c15:showDataLabelsRange val="0"/>
                </c:ext>
                <c:ext xmlns:c16="http://schemas.microsoft.com/office/drawing/2014/chart" uri="{C3380CC4-5D6E-409C-BE32-E72D297353CC}">
                  <c16:uniqueId val="{0000000C-959A-4415-9CC3-51135CF697D9}"/>
                </c:ext>
              </c:extLst>
            </c:dLbl>
            <c:dLbl>
              <c:idx val="5"/>
              <c:tx>
                <c:rich>
                  <a:bodyPr/>
                  <a:lstStyle/>
                  <a:p>
                    <a:fld id="{5C9D58AF-6672-40DD-8ADA-C1595CDA699B}"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{5C9D58AF-6672-40DD-8ADA-C1595CDA699B}</c15:txfldGUID>
                      <c15:f>'Home OwnershipRaceEthnicity'!$E$7</c15:f>
                      <c15:dlblFieldTableCache>
                        <c:ptCount val="1"/>
                        <c:pt idx="0">
                          <c:v> 31,755 </c:v>
                        </c:pt>
                      </c15:dlblFieldTableCache>
                    </c15:dlblFTEntry>
                  </c15:dlblFieldTable>
                  <c15:showDataLabelsRange val="0"/>
                </c:ext>
                <c:ext xmlns:c16="http://schemas.microsoft.com/office/drawing/2014/chart" uri="{C3380CC4-5D6E-409C-BE32-E72D297353CC}">
                  <c16:uniqueId val="{0000000D-959A-4415-9CC3-51135CF697D9}"/>
                </c:ext>
              </c:extLst>
            </c:dLbl>
            <c:dLbl>
              <c:idx val="6"/>
              <c:tx>
                <c:rich>
                  <a:bodyPr/>
                  <a:lstStyle/>
                  <a:p>
                    <a:fld id="{A52910C9-1F1F-4DC3-9F58-A963EBDC3BF9}"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{A52910C9-1F1F-4DC3-9F58-A963EBDC3BF9}</c15:txfldGUID>
                      <c15:f>'Home OwnershipRaceEthnicity'!$E$8</c15:f>
                      <c15:dlblFieldTableCache>
                        <c:ptCount val="1"/>
                        <c:pt idx="0">
                          <c:v> 43,552 </c:v>
                        </c:pt>
                      </c15:dlblFieldTableCache>
                    </c15:dlblFTEntry>
                  </c15:dlblFieldTable>
                  <c15:showDataLabelsRange val="0"/>
                </c:ext>
                <c:ext xmlns:c16="http://schemas.microsoft.com/office/drawing/2014/chart" uri="{C3380CC4-5D6E-409C-BE32-E72D297353CC}">
                  <c16:uniqueId val="{0000000E-959A-4415-9CC3-51135CF697D9}"/>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'Home OwnershipRaceEthnicity'!$A$2:$A$8</c:f>
              <c:strCache>
                <c:ptCount val="7"/>
                <c:pt idx="0">
                  <c:v>Asian</c:v>
                </c:pt>
                <c:pt idx="1">
                  <c:v>Some other Race</c:v>
                </c:pt>
                <c:pt idx="2">
                  <c:v>Two or More Races</c:v>
                </c:pt>
                <c:pt idx="3">
                  <c:v>Black</c:v>
                </c:pt>
                <c:pt idx="4">
                  <c:v>Hispanic or Latino</c:v>
                </c:pt>
                <c:pt idx="5">
                  <c:v>White, not hispanic</c:v>
                </c:pt>
                <c:pt idx="6">
                  <c:v>Total</c:v>
                </c:pt>
              </c:strCache>
            </c:strRef>
          </c:cat>
          <c:val>
            <c:numRef>
              <c:f>'Home OwnershipRaceEthnicity'!$C$2:$C$8</c:f>
              <c:numCache>
                <c:formatCode>0.0%</c:formatCode>
                <c:ptCount val="7"/>
                <c:pt idx="0">
                  <c:v>0.3314108251996451</c:v>
                </c:pt>
                <c:pt idx="1">
                  <c:v>0.512103042416167</c:v>
                </c:pt>
                <c:pt idx="2">
                  <c:v>0.4641270695921389</c:v>
                </c:pt>
                <c:pt idx="3">
                  <c:v>0.5482017450521387</c:v>
                </c:pt>
                <c:pt idx="4">
                  <c:v>0.54478486522685421</c:v>
                </c:pt>
                <c:pt idx="5">
                  <c:v>0.20315268919014018</c:v>
                </c:pt>
                <c:pt idx="6">
                  <c:v>0.24167762628532743</c:v>
                </c:pt>
              </c:numCache>
            </c:numRef>
          </c:val>
          <c:extLst>
            <c:ext xmlns:c16="http://schemas.microsoft.com/office/drawing/2014/chart" uri="{C3380CC4-5D6E-409C-BE32-E72D297353CC}">
              <c16:uniqueId val="{0000000F-959A-4415-9CC3-51135CF697D9}"/>
            </c:ext>
          </c:extLst>
        </c:ser>
        <c:dLbls>
          <c:showLegendKey val="0"/>
          <c:showVal val="0"/>
          <c:showCatName val="0"/>
          <c:showSerName val="0"/>
          <c:showPercent val="0"/>
          <c:showBubbleSize val="0"/>
        </c:dLbls>
        <c:gapWidth val="50"/>
        <c:overlap val="100"/>
        <c:axId val="1181948992"/>
        <c:axId val="1181985952"/>
      </c:barChart>
      <c:catAx>
        <c:axId val="1181948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181985952"/>
        <c:crosses val="autoZero"/>
        <c:auto val="1"/>
        <c:lblAlgn val="ctr"/>
        <c:lblOffset val="100"/>
        <c:noMultiLvlLbl val="0"/>
      </c:catAx>
      <c:valAx>
        <c:axId val="11819859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18194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1"/>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dirty="0">
                <a:solidFill>
                  <a:srgbClr val="2E3D5D"/>
                </a:solidFill>
                <a:latin typeface="Arial" panose="020B0604020202020204" pitchFamily="34" charset="0"/>
                <a:cs typeface="Arial" panose="020B0604020202020204" pitchFamily="34" charset="0"/>
              </a:rPr>
              <a:t>Change in Median Household Income, 2010-Present </a:t>
            </a:r>
          </a:p>
          <a:p>
            <a:pPr>
              <a:defRPr/>
            </a:pPr>
            <a:r>
              <a:rPr lang="en-US" sz="2000" dirty="0">
                <a:solidFill>
                  <a:srgbClr val="2E3D5D"/>
                </a:solidFill>
                <a:latin typeface="Arial" panose="020B0604020202020204" pitchFamily="34" charset="0"/>
                <a:cs typeface="Arial" panose="020B0604020202020204" pitchFamily="34" charset="0"/>
              </a:rPr>
              <a:t>Unadjusted for Inflation</a:t>
            </a:r>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bar"/>
        <c:grouping val="clustered"/>
        <c:varyColors val="0"/>
        <c:ser>
          <c:idx val="0"/>
          <c:order val="0"/>
          <c:tx>
            <c:strRef>
              <c:f>'Median Household Income'!$B$1</c:f>
              <c:strCache>
                <c:ptCount val="1"/>
                <c:pt idx="0">
                  <c:v>York County</c:v>
                </c:pt>
              </c:strCache>
            </c:strRef>
          </c:tx>
          <c:spPr>
            <a:solidFill>
              <a:srgbClr val="5F8D33"/>
            </a:solidFill>
            <a:ln>
              <a:noFill/>
            </a:ln>
            <a:effectLst/>
          </c:spPr>
          <c:invertIfNegative val="0"/>
          <c:dLbls>
            <c:dLbl>
              <c:idx val="0"/>
              <c:layout>
                <c:manualLayout>
                  <c:x val="-0.12783265543288794"/>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E43-4C25-BDB3-C71982FD4F24}"/>
                </c:ext>
              </c:extLst>
            </c:dLbl>
            <c:dLbl>
              <c:idx val="1"/>
              <c:layout>
                <c:manualLayout>
                  <c:x val="-0.12085996513654861"/>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E43-4C25-BDB3-C71982FD4F24}"/>
                </c:ext>
              </c:extLst>
            </c:dLbl>
            <c:dLbl>
              <c:idx val="2"/>
              <c:layout>
                <c:manualLayout>
                  <c:x val="-0.12550842533410808"/>
                  <c:y val="-4.62962962962967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43-4C25-BDB3-C71982FD4F24}"/>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'Median Household Income'!$A$2:$A$4</c:f>
              <c:numCache>
                <c:formatCode>General</c:formatCode>
                <c:ptCount val="3"/>
                <c:pt idx="0">
                  <c:v>2023</c:v>
                </c:pt>
                <c:pt idx="1">
                  <c:v>2020</c:v>
                </c:pt>
                <c:pt idx="2">
                  <c:v>2010</c:v>
                </c:pt>
              </c:numCache>
            </c:numRef>
          </c:cat>
          <c:val>
            <c:numRef>
              <c:f>'Median Household Income'!$B$2:$B$4</c:f>
              <c:numCache>
                <c:formatCode>_("$"* #,##0_);_("$"* \(#,##0\);_("$"* "-"??_);_(@_)</c:formatCode>
                <c:ptCount val="3"/>
                <c:pt idx="0">
                  <c:v>82238</c:v>
                </c:pt>
                <c:pt idx="1">
                  <c:v>68940</c:v>
                </c:pt>
                <c:pt idx="2">
                  <c:v>57494</c:v>
                </c:pt>
              </c:numCache>
            </c:numRef>
          </c:val>
          <c:extLst>
            <c:ext xmlns:c16="http://schemas.microsoft.com/office/drawing/2014/chart" uri="{C3380CC4-5D6E-409C-BE32-E72D297353CC}">
              <c16:uniqueId val="{00000003-CE43-4C25-BDB3-C71982FD4F24}"/>
            </c:ext>
          </c:extLst>
        </c:ser>
        <c:ser>
          <c:idx val="1"/>
          <c:order val="1"/>
          <c:tx>
            <c:strRef>
              <c:f>'Median Household Income'!$C$1</c:f>
              <c:strCache>
                <c:ptCount val="1"/>
                <c:pt idx="0">
                  <c:v>York City</c:v>
                </c:pt>
              </c:strCache>
            </c:strRef>
          </c:tx>
          <c:spPr>
            <a:solidFill>
              <a:srgbClr val="002060"/>
            </a:solidFill>
            <a:ln>
              <a:noFill/>
            </a:ln>
            <a:effectLst/>
          </c:spPr>
          <c:invertIfNegative val="0"/>
          <c:dLbls>
            <c:dLbl>
              <c:idx val="0"/>
              <c:layout>
                <c:manualLayout>
                  <c:x val="-0.11621150493898896"/>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43-4C25-BDB3-C71982FD4F24}"/>
                </c:ext>
              </c:extLst>
            </c:dLbl>
            <c:dLbl>
              <c:idx val="1"/>
              <c:layout>
                <c:manualLayout>
                  <c:x val="-0.1138872748402092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43-4C25-BDB3-C71982FD4F24}"/>
                </c:ext>
              </c:extLst>
            </c:dLbl>
            <c:dLbl>
              <c:idx val="2"/>
              <c:layout>
                <c:manualLayout>
                  <c:x val="-0.1115630447414294"/>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E43-4C25-BDB3-C71982FD4F24}"/>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'Median Household Income'!$A$2:$A$4</c:f>
              <c:numCache>
                <c:formatCode>General</c:formatCode>
                <c:ptCount val="3"/>
                <c:pt idx="0">
                  <c:v>2023</c:v>
                </c:pt>
                <c:pt idx="1">
                  <c:v>2020</c:v>
                </c:pt>
                <c:pt idx="2">
                  <c:v>2010</c:v>
                </c:pt>
              </c:numCache>
            </c:numRef>
          </c:cat>
          <c:val>
            <c:numRef>
              <c:f>'Median Household Income'!$C$2:$C$4</c:f>
              <c:numCache>
                <c:formatCode>_("$"* #,##0_);_("$"* \(#,##0\);_("$"* "-"??_);_(@_)</c:formatCode>
                <c:ptCount val="3"/>
                <c:pt idx="0">
                  <c:v>47115</c:v>
                </c:pt>
                <c:pt idx="1">
                  <c:v>36320</c:v>
                </c:pt>
                <c:pt idx="2">
                  <c:v>28583</c:v>
                </c:pt>
              </c:numCache>
            </c:numRef>
          </c:val>
          <c:extLst>
            <c:ext xmlns:c16="http://schemas.microsoft.com/office/drawing/2014/chart" uri="{C3380CC4-5D6E-409C-BE32-E72D297353CC}">
              <c16:uniqueId val="{00000007-CE43-4C25-BDB3-C71982FD4F24}"/>
            </c:ext>
          </c:extLst>
        </c:ser>
        <c:dLbls>
          <c:showLegendKey val="0"/>
          <c:showVal val="0"/>
          <c:showCatName val="0"/>
          <c:showSerName val="0"/>
          <c:showPercent val="0"/>
          <c:showBubbleSize val="0"/>
        </c:dLbls>
        <c:gapWidth val="50"/>
        <c:overlap val="-10"/>
        <c:axId val="1513082768"/>
        <c:axId val="1513082288"/>
      </c:barChart>
      <c:catAx>
        <c:axId val="1513082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082288"/>
        <c:crosses val="autoZero"/>
        <c:auto val="1"/>
        <c:lblAlgn val="ctr"/>
        <c:lblOffset val="100"/>
        <c:noMultiLvlLbl val="0"/>
      </c:catAx>
      <c:valAx>
        <c:axId val="1513082288"/>
        <c:scaling>
          <c:orientation val="minMax"/>
          <c:max val="90000"/>
          <c:min val="0"/>
        </c:scaling>
        <c:delete val="0"/>
        <c:axPos val="b"/>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082768"/>
        <c:crosses val="autoZero"/>
        <c:crossBetween val="between"/>
        <c:majorUnit val="2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1">
          <a:latin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dirty="0">
                <a:solidFill>
                  <a:srgbClr val="2E3D5D"/>
                </a:solidFill>
                <a:latin typeface="Arial" panose="020B0604020202020204" pitchFamily="34" charset="0"/>
                <a:cs typeface="Arial" panose="020B0604020202020204" pitchFamily="34" charset="0"/>
              </a:rPr>
              <a:t>Cost Burdened Households by Housing Tenure in PA &amp; York</a:t>
            </a:r>
            <a:r>
              <a:rPr lang="en-US" sz="2000" b="1" baseline="0" dirty="0">
                <a:solidFill>
                  <a:srgbClr val="2E3D5D"/>
                </a:solidFill>
                <a:latin typeface="Arial" panose="020B0604020202020204" pitchFamily="34" charset="0"/>
                <a:cs typeface="Arial" panose="020B0604020202020204" pitchFamily="34" charset="0"/>
              </a:rPr>
              <a:t> </a:t>
            </a:r>
            <a:r>
              <a:rPr lang="en-US" sz="2000" b="1" dirty="0">
                <a:solidFill>
                  <a:srgbClr val="2E3D5D"/>
                </a:solidFill>
                <a:latin typeface="Arial" panose="020B0604020202020204" pitchFamily="34" charset="0"/>
                <a:cs typeface="Arial" panose="020B0604020202020204" pitchFamily="34" charset="0"/>
              </a:rPr>
              <a:t>County</a:t>
            </a:r>
          </a:p>
        </c:rich>
      </c:tx>
      <c:layout>
        <c:manualLayout>
          <c:xMode val="edge"/>
          <c:yMode val="edge"/>
          <c:x val="0.13394789798242485"/>
          <c:y val="4.82063993046132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24650797410869571"/>
          <c:y val="0.17640903686087991"/>
          <c:w val="0.71932164904203388"/>
          <c:h val="0.6048352636063179"/>
        </c:manualLayout>
      </c:layout>
      <c:barChart>
        <c:barDir val="bar"/>
        <c:grouping val="percentStacked"/>
        <c:varyColors val="0"/>
        <c:ser>
          <c:idx val="0"/>
          <c:order val="0"/>
          <c:tx>
            <c:strRef>
              <c:f>'Cost Burdened Housholds'!$B$1</c:f>
              <c:strCache>
                <c:ptCount val="1"/>
                <c:pt idx="0">
                  <c:v>Percentage Cost Burdened</c:v>
                </c:pt>
              </c:strCache>
            </c:strRef>
          </c:tx>
          <c:spPr>
            <a:solidFill>
              <a:srgbClr val="5F8D33"/>
            </a:solidFill>
            <a:ln>
              <a:solidFill>
                <a:schemeClr val="accent6"/>
              </a:solidFill>
            </a:ln>
            <a:effectLst/>
          </c:spPr>
          <c:invertIfNegative val="0"/>
          <c:dLbls>
            <c:dLbl>
              <c:idx val="0"/>
              <c:tx>
                <c:rich>
                  <a:bodyPr/>
                  <a:lstStyle/>
                  <a:p>
                    <a:fld id="{FC3E2D46-6305-4BE2-832F-9D00D0863842}"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{FC3E2D46-6305-4BE2-832F-9D00D0863842}</c15:txfldGUID>
                      <c15:f>'Cost Burdened Housholds'!$D$2</c15:f>
                      <c15:dlblFieldTableCache>
                        <c:ptCount val="1"/>
                        <c:pt idx="0">
                          <c:v> 19,579 </c:v>
                        </c:pt>
                      </c15:dlblFieldTableCache>
                    </c15:dlblFTEntry>
                  </c15:dlblFieldTable>
                  <c15:showDataLabelsRange val="0"/>
                </c:ext>
                <c:ext xmlns:c16="http://schemas.microsoft.com/office/drawing/2014/chart" uri="{C3380CC4-5D6E-409C-BE32-E72D297353CC}">
                  <c16:uniqueId val="{00000000-C93C-414D-B734-D226D4F2429E}"/>
                </c:ext>
              </c:extLst>
            </c:dLbl>
            <c:dLbl>
              <c:idx val="1"/>
              <c:tx>
                <c:rich>
                  <a:bodyPr/>
                  <a:lstStyle/>
                  <a:p>
                    <a:fld id="{9627251B-BC95-4691-9DA4-D044D168F030}"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{9627251B-BC95-4691-9DA4-D044D168F030}</c15:txfldGUID>
                      <c15:f>'Cost Burdened Housholds'!$D$3</c15:f>
                      <c15:dlblFieldTableCache>
                        <c:ptCount val="1"/>
                        <c:pt idx="0">
                          <c:v> 707,485 </c:v>
                        </c:pt>
                      </c15:dlblFieldTableCache>
                    </c15:dlblFTEntry>
                  </c15:dlblFieldTable>
                  <c15:showDataLabelsRange val="0"/>
                </c:ext>
                <c:ext xmlns:c16="http://schemas.microsoft.com/office/drawing/2014/chart" uri="{C3380CC4-5D6E-409C-BE32-E72D297353CC}">
                  <c16:uniqueId val="{00000001-C93C-414D-B734-D226D4F2429E}"/>
                </c:ext>
              </c:extLst>
            </c:dLbl>
            <c:dLbl>
              <c:idx val="2"/>
              <c:tx>
                <c:rich>
                  <a:bodyPr/>
                  <a:lstStyle/>
                  <a:p>
                    <a:fld id="{370DC65F-4B5B-4491-9382-BE086ED543A1}"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{370DC65F-4B5B-4491-9382-BE086ED543A1}</c15:txfldGUID>
                      <c15:f>'Cost Burdened Housholds'!$D$4</c15:f>
                      <c15:dlblFieldTableCache>
                        <c:ptCount val="1"/>
                        <c:pt idx="0">
                          <c:v> 20,465 </c:v>
                        </c:pt>
                      </c15:dlblFieldTableCache>
                    </c15:dlblFTEntry>
                  </c15:dlblFieldTable>
                  <c15:showDataLabelsRange val="0"/>
                </c:ext>
                <c:ext xmlns:c16="http://schemas.microsoft.com/office/drawing/2014/chart" uri="{C3380CC4-5D6E-409C-BE32-E72D297353CC}">
                  <c16:uniqueId val="{00000002-C93C-414D-B734-D226D4F2429E}"/>
                </c:ext>
              </c:extLst>
            </c:dLbl>
            <c:dLbl>
              <c:idx val="3"/>
              <c:tx>
                <c:rich>
                  <a:bodyPr/>
                  <a:lstStyle/>
                  <a:p>
                    <a:fld id="{5FCAE149-58E8-4DA1-A6B6-C05726192E72}"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{5FCAE149-58E8-4DA1-A6B6-C05726192E72}</c15:txfldGUID>
                      <c15:f>'Cost Burdened Housholds'!$D$5</c15:f>
                      <c15:dlblFieldTableCache>
                        <c:ptCount val="1"/>
                        <c:pt idx="0">
                          <c:v> 510,858 </c:v>
                        </c:pt>
                      </c15:dlblFieldTableCache>
                    </c15:dlblFTEntry>
                  </c15:dlblFieldTable>
                  <c15:showDataLabelsRange val="0"/>
                </c:ext>
                <c:ext xmlns:c16="http://schemas.microsoft.com/office/drawing/2014/chart" uri="{C3380CC4-5D6E-409C-BE32-E72D297353CC}">
                  <c16:uniqueId val="{00000003-C93C-414D-B734-D226D4F2429E}"/>
                </c:ext>
              </c:extLst>
            </c:dLbl>
            <c:dLbl>
              <c:idx val="4"/>
              <c:tx>
                <c:rich>
                  <a:bodyPr/>
                  <a:lstStyle/>
                  <a:p>
                    <a:fld id="{C1BFB11F-CD28-40D8-923A-FD1EF9F3964E}"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{C1BFB11F-CD28-40D8-923A-FD1EF9F3964E}</c15:txfldGUID>
                      <c15:f>'Cost Burdened Housholds'!$D$6</c15:f>
                      <c15:dlblFieldTableCache>
                        <c:ptCount val="1"/>
                        <c:pt idx="0">
                          <c:v> 8,047 </c:v>
                        </c:pt>
                      </c15:dlblFieldTableCache>
                    </c15:dlblFTEntry>
                  </c15:dlblFieldTable>
                  <c15:showDataLabelsRange val="0"/>
                </c:ext>
                <c:ext xmlns:c16="http://schemas.microsoft.com/office/drawing/2014/chart" uri="{C3380CC4-5D6E-409C-BE32-E72D297353CC}">
                  <c16:uniqueId val="{00000004-C93C-414D-B734-D226D4F2429E}"/>
                </c:ext>
              </c:extLst>
            </c:dLbl>
            <c:dLbl>
              <c:idx val="5"/>
              <c:tx>
                <c:rich>
                  <a:bodyPr/>
                  <a:lstStyle/>
                  <a:p>
                    <a:fld id="{EA1CB0D0-A8BA-4896-BB71-5F509FB94042}"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{EA1CB0D0-A8BA-4896-BB71-5F509FB94042}</c15:txfldGUID>
                      <c15:f>'Cost Burdened Housholds'!$D$7</c15:f>
                      <c15:dlblFieldTableCache>
                        <c:ptCount val="1"/>
                        <c:pt idx="0">
                          <c:v> 248,341 </c:v>
                        </c:pt>
                      </c15:dlblFieldTableCache>
                    </c15:dlblFTEntry>
                  </c15:dlblFieldTable>
                  <c15:showDataLabelsRange val="0"/>
                </c:ext>
                <c:ext xmlns:c16="http://schemas.microsoft.com/office/drawing/2014/chart" uri="{C3380CC4-5D6E-409C-BE32-E72D297353CC}">
                  <c16:uniqueId val="{00000005-C93C-414D-B734-D226D4F2429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'Cost Burdened Housholds'!$A$2:$A$7</c:f>
              <c:strCache>
                <c:ptCount val="6"/>
                <c:pt idx="0">
                  <c:v>York County Renters</c:v>
                </c:pt>
                <c:pt idx="1">
                  <c:v>PA Renters</c:v>
                </c:pt>
                <c:pt idx="2">
                  <c:v>YC Mortgage Holders</c:v>
                </c:pt>
                <c:pt idx="3">
                  <c:v>PA Mortgage Holders</c:v>
                </c:pt>
                <c:pt idx="4">
                  <c:v>YC Free &amp; Clear </c:v>
                </c:pt>
                <c:pt idx="5">
                  <c:v>PA Free &amp; Clear</c:v>
                </c:pt>
              </c:strCache>
            </c:strRef>
          </c:cat>
          <c:val>
            <c:numRef>
              <c:f>'Cost Burdened Housholds'!$B$2:$B$7</c:f>
              <c:numCache>
                <c:formatCode>0%</c:formatCode>
                <c:ptCount val="6"/>
                <c:pt idx="0">
                  <c:v>0.44955455547391626</c:v>
                </c:pt>
                <c:pt idx="1">
                  <c:v>0.44060434136817556</c:v>
                </c:pt>
                <c:pt idx="2">
                  <c:v>0.23589146571995021</c:v>
                </c:pt>
                <c:pt idx="3">
                  <c:v>0.24216019533681238</c:v>
                </c:pt>
                <c:pt idx="4">
                  <c:v>0.1568860641035639</c:v>
                </c:pt>
                <c:pt idx="5">
                  <c:v>0.15636790195594466</c:v>
                </c:pt>
              </c:numCache>
            </c:numRef>
          </c:val>
          <c:extLst>
            <c:ext xmlns:c16="http://schemas.microsoft.com/office/drawing/2014/chart" uri="{C3380CC4-5D6E-409C-BE32-E72D297353CC}">
              <c16:uniqueId val="{00000006-C93C-414D-B734-D226D4F2429E}"/>
            </c:ext>
          </c:extLst>
        </c:ser>
        <c:ser>
          <c:idx val="1"/>
          <c:order val="1"/>
          <c:tx>
            <c:strRef>
              <c:f>'Cost Burdened Housholds'!$C$1</c:f>
              <c:strCache>
                <c:ptCount val="1"/>
                <c:pt idx="0">
                  <c:v>Percentage Not Cost Burdened</c:v>
                </c:pt>
              </c:strCache>
            </c:strRef>
          </c:tx>
          <c:spPr>
            <a:solidFill>
              <a:srgbClr val="002060"/>
            </a:solidFill>
            <a:ln>
              <a:noFill/>
            </a:ln>
            <a:effectLst/>
          </c:spPr>
          <c:invertIfNegative val="0"/>
          <c:dLbls>
            <c:dLbl>
              <c:idx val="0"/>
              <c:tx>
                <c:rich>
                  <a:bodyPr/>
                  <a:lstStyle/>
                  <a:p>
                    <a:fld id="{8EA0DD1E-F15B-47B2-82DD-3E66416B9683}"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{8EA0DD1E-F15B-47B2-82DD-3E66416B9683}</c15:txfldGUID>
                      <c15:f>'Cost Burdened Housholds'!$E$2</c15:f>
                      <c15:dlblFieldTableCache>
                        <c:ptCount val="1"/>
                        <c:pt idx="0">
                          <c:v> 23,973 </c:v>
                        </c:pt>
                      </c15:dlblFieldTableCache>
                    </c15:dlblFTEntry>
                  </c15:dlblFieldTable>
                  <c15:showDataLabelsRange val="0"/>
                </c:ext>
                <c:ext xmlns:c16="http://schemas.microsoft.com/office/drawing/2014/chart" uri="{C3380CC4-5D6E-409C-BE32-E72D297353CC}">
                  <c16:uniqueId val="{00000007-C93C-414D-B734-D226D4F2429E}"/>
                </c:ext>
              </c:extLst>
            </c:dLbl>
            <c:dLbl>
              <c:idx val="1"/>
              <c:layout>
                <c:manualLayout>
                  <c:x val="-1.2457177227182357E-3"/>
                  <c:y val="-8.2814778306262177E-17"/>
                </c:manualLayout>
              </c:layout>
              <c:tx>
                <c:rich>
                  <a:bodyPr/>
                  <a:lstStyle/>
                  <a:p>
                    <a:fld id="{813C4A78-A4C5-4A30-8C4A-5C77D9F173E0}"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{813C4A78-A4C5-4A30-8C4A-5C77D9F173E0}</c15:txfldGUID>
                      <c15:f>'Cost Burdened Housholds'!$E$3</c15:f>
                      <c15:dlblFieldTableCache>
                        <c:ptCount val="1"/>
                        <c:pt idx="0">
                          <c:v> 898,230 </c:v>
                        </c:pt>
                      </c15:dlblFieldTableCache>
                    </c15:dlblFTEntry>
                  </c15:dlblFieldTable>
                  <c15:showDataLabelsRange val="0"/>
                </c:ext>
                <c:ext xmlns:c16="http://schemas.microsoft.com/office/drawing/2014/chart" uri="{C3380CC4-5D6E-409C-BE32-E72D297353CC}">
                  <c16:uniqueId val="{00000008-C93C-414D-B734-D226D4F2429E}"/>
                </c:ext>
              </c:extLst>
            </c:dLbl>
            <c:dLbl>
              <c:idx val="2"/>
              <c:tx>
                <c:rich>
                  <a:bodyPr/>
                  <a:lstStyle/>
                  <a:p>
                    <a:fld id="{23712EF6-67B0-4724-96CE-291A0992FB69}"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{23712EF6-67B0-4724-96CE-291A0992FB69}</c15:txfldGUID>
                      <c15:f>'Cost Burdened Housholds'!$E$4</c15:f>
                      <c15:dlblFieldTableCache>
                        <c:ptCount val="1"/>
                        <c:pt idx="0">
                          <c:v> 66,291 </c:v>
                        </c:pt>
                      </c15:dlblFieldTableCache>
                    </c15:dlblFTEntry>
                  </c15:dlblFieldTable>
                  <c15:showDataLabelsRange val="0"/>
                </c:ext>
                <c:ext xmlns:c16="http://schemas.microsoft.com/office/drawing/2014/chart" uri="{C3380CC4-5D6E-409C-BE32-E72D297353CC}">
                  <c16:uniqueId val="{00000009-C93C-414D-B734-D226D4F2429E}"/>
                </c:ext>
              </c:extLst>
            </c:dLbl>
            <c:dLbl>
              <c:idx val="3"/>
              <c:tx>
                <c:rich>
                  <a:bodyPr/>
                  <a:lstStyle/>
                  <a:p>
                    <a:fld id="{CCDB76CA-D62C-4A08-AB14-FF5D59FFC8F7}"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{CCDB76CA-D62C-4A08-AB14-FF5D59FFC8F7}</c15:txfldGUID>
                      <c15:f>'Cost Burdened Housholds'!$E$5</c15:f>
                      <c15:dlblFieldTableCache>
                        <c:ptCount val="1"/>
                        <c:pt idx="0">
                          <c:v> 1,598,729 </c:v>
                        </c:pt>
                      </c15:dlblFieldTableCache>
                    </c15:dlblFTEntry>
                  </c15:dlblFieldTable>
                  <c15:showDataLabelsRange val="0"/>
                </c:ext>
                <c:ext xmlns:c16="http://schemas.microsoft.com/office/drawing/2014/chart" uri="{C3380CC4-5D6E-409C-BE32-E72D297353CC}">
                  <c16:uniqueId val="{0000000A-C93C-414D-B734-D226D4F2429E}"/>
                </c:ext>
              </c:extLst>
            </c:dLbl>
            <c:dLbl>
              <c:idx val="4"/>
              <c:tx>
                <c:rich>
                  <a:bodyPr/>
                  <a:lstStyle/>
                  <a:p>
                    <a:fld id="{6C9BE790-5B36-4BDD-8905-BA2A0C9D76AC}"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{6C9BE790-5B36-4BDD-8905-BA2A0C9D76AC}</c15:txfldGUID>
                      <c15:f>'Cost Burdened Housholds'!$E$6</c15:f>
                      <c15:dlblFieldTableCache>
                        <c:ptCount val="1"/>
                        <c:pt idx="0">
                          <c:v> 43,245 </c:v>
                        </c:pt>
                      </c15:dlblFieldTableCache>
                    </c15:dlblFTEntry>
                  </c15:dlblFieldTable>
                  <c15:showDataLabelsRange val="0"/>
                </c:ext>
                <c:ext xmlns:c16="http://schemas.microsoft.com/office/drawing/2014/chart" uri="{C3380CC4-5D6E-409C-BE32-E72D297353CC}">
                  <c16:uniqueId val="{0000000B-C93C-414D-B734-D226D4F2429E}"/>
                </c:ext>
              </c:extLst>
            </c:dLbl>
            <c:dLbl>
              <c:idx val="5"/>
              <c:tx>
                <c:rich>
                  <a:bodyPr/>
                  <a:lstStyle/>
                  <a:p>
                    <a:fld id="{3BE0235E-C8D4-4578-993C-A84F682BD451}" type="CELLREF">
                      <a:rPr lang="en-US"/>
                      <a:pPr/>
                      <a:t>[CELLREF]</a:t>
                    </a:fld>
                    <a:endParaRPr lang="en-US"/>
                  </a:p>
                </c:rich>
              </c:tx>
              <c:showLegendKey val="0"/>
              <c:showVal val="1"/>
              <c:showCatName val="0"/>
              <c:showSerName val="0"/>
              <c:showPercent val="0"/>
              <c:showBubbleSize val="0"/>
              <c:extLst>
                <c:ext xmlns:c15="http://schemas.microsoft.com/office/drawing/2012/chart" uri="{CE6537A1-D6FC-4f65-9D91-7224C49458BB}">
                  <c15:dlblFieldTable>
                    <c15:dlblFTEntry>
                      <c15:txfldGUID>{3BE0235E-C8D4-4578-993C-A84F682BD451}</c15:txfldGUID>
                      <c15:f>'Cost Burdened Housholds'!$E$7</c15:f>
                      <c15:dlblFieldTableCache>
                        <c:ptCount val="1"/>
                        <c:pt idx="0">
                          <c:v> 1,339,843 </c:v>
                        </c:pt>
                      </c15:dlblFieldTableCache>
                    </c15:dlblFTEntry>
                  </c15:dlblFieldTable>
                  <c15:showDataLabelsRange val="0"/>
                </c:ext>
                <c:ext xmlns:c16="http://schemas.microsoft.com/office/drawing/2014/chart" uri="{C3380CC4-5D6E-409C-BE32-E72D297353CC}">
                  <c16:uniqueId val="{0000000C-C93C-414D-B734-D226D4F2429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'Cost Burdened Housholds'!$A$2:$A$7</c:f>
              <c:strCache>
                <c:ptCount val="6"/>
                <c:pt idx="0">
                  <c:v>York County Renters</c:v>
                </c:pt>
                <c:pt idx="1">
                  <c:v>PA Renters</c:v>
                </c:pt>
                <c:pt idx="2">
                  <c:v>YC Mortgage Holders</c:v>
                </c:pt>
                <c:pt idx="3">
                  <c:v>PA Mortgage Holders</c:v>
                </c:pt>
                <c:pt idx="4">
                  <c:v>YC Free &amp; Clear </c:v>
                </c:pt>
                <c:pt idx="5">
                  <c:v>PA Free &amp; Clear</c:v>
                </c:pt>
              </c:strCache>
            </c:strRef>
          </c:cat>
          <c:val>
            <c:numRef>
              <c:f>'Cost Burdened Housholds'!$C$2:$C$7</c:f>
              <c:numCache>
                <c:formatCode>0%</c:formatCode>
                <c:ptCount val="6"/>
                <c:pt idx="0">
                  <c:v>0.55044544452608379</c:v>
                </c:pt>
                <c:pt idx="1">
                  <c:v>0.5593956586318245</c:v>
                </c:pt>
                <c:pt idx="2">
                  <c:v>0.76410853428004977</c:v>
                </c:pt>
                <c:pt idx="3">
                  <c:v>0.75783980466318768</c:v>
                </c:pt>
                <c:pt idx="4">
                  <c:v>0.84311393589643613</c:v>
                </c:pt>
                <c:pt idx="5">
                  <c:v>0.84363209804405537</c:v>
                </c:pt>
              </c:numCache>
            </c:numRef>
          </c:val>
          <c:extLst>
            <c:ext xmlns:c16="http://schemas.microsoft.com/office/drawing/2014/chart" uri="{C3380CC4-5D6E-409C-BE32-E72D297353CC}">
              <c16:uniqueId val="{0000000D-C93C-414D-B734-D226D4F2429E}"/>
            </c:ext>
          </c:extLst>
        </c:ser>
        <c:dLbls>
          <c:showLegendKey val="0"/>
          <c:showVal val="0"/>
          <c:showCatName val="0"/>
          <c:showSerName val="0"/>
          <c:showPercent val="0"/>
          <c:showBubbleSize val="0"/>
        </c:dLbls>
        <c:gapWidth val="50"/>
        <c:overlap val="100"/>
        <c:axId val="1513103408"/>
        <c:axId val="1513077008"/>
      </c:barChart>
      <c:catAx>
        <c:axId val="1513103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077008"/>
        <c:crosses val="autoZero"/>
        <c:auto val="1"/>
        <c:lblAlgn val="ctr"/>
        <c:lblOffset val="100"/>
        <c:noMultiLvlLbl val="0"/>
      </c:catAx>
      <c:valAx>
        <c:axId val="151307700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10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dirty="0">
                <a:solidFill>
                  <a:srgbClr val="2E3D5D"/>
                </a:solidFill>
                <a:latin typeface="Arial" panose="020B0604020202020204" pitchFamily="34" charset="0"/>
                <a:cs typeface="Arial" panose="020B0604020202020204" pitchFamily="34" charset="0"/>
              </a:rPr>
              <a:t>Median Days on the Market for Homes in York County</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lineChart>
        <c:grouping val="standard"/>
        <c:varyColors val="0"/>
        <c:ser>
          <c:idx val="0"/>
          <c:order val="0"/>
          <c:spPr>
            <a:ln w="63500" cap="rnd">
              <a:solidFill>
                <a:srgbClr val="5F8D33"/>
              </a:solidFill>
              <a:round/>
            </a:ln>
            <a:effectLst/>
          </c:spPr>
          <c:marker>
            <c:symbol val="none"/>
          </c:marker>
          <c:cat>
            <c:numRef>
              <c:f>'Median Days on the Market'!$A$2:$A$62</c:f>
              <c:numCache>
                <c:formatCode>mmm\-yy</c:formatCode>
                <c:ptCount val="61"/>
                <c:pt idx="0">
                  <c:v>44013</c:v>
                </c:pt>
                <c:pt idx="1">
                  <c:v>44044</c:v>
                </c:pt>
                <c:pt idx="2">
                  <c:v>44075</c:v>
                </c:pt>
                <c:pt idx="3">
                  <c:v>44105</c:v>
                </c:pt>
                <c:pt idx="4">
                  <c:v>44136</c:v>
                </c:pt>
                <c:pt idx="5">
                  <c:v>44166</c:v>
                </c:pt>
                <c:pt idx="6">
                  <c:v>44197</c:v>
                </c:pt>
                <c:pt idx="7">
                  <c:v>44228</c:v>
                </c:pt>
                <c:pt idx="8">
                  <c:v>44256</c:v>
                </c:pt>
                <c:pt idx="9">
                  <c:v>44287</c:v>
                </c:pt>
                <c:pt idx="10">
                  <c:v>44317</c:v>
                </c:pt>
                <c:pt idx="11">
                  <c:v>44348</c:v>
                </c:pt>
                <c:pt idx="12">
                  <c:v>44378</c:v>
                </c:pt>
                <c:pt idx="13">
                  <c:v>44409</c:v>
                </c:pt>
                <c:pt idx="14">
                  <c:v>44440</c:v>
                </c:pt>
                <c:pt idx="15">
                  <c:v>44470</c:v>
                </c:pt>
                <c:pt idx="16">
                  <c:v>44501</c:v>
                </c:pt>
                <c:pt idx="17">
                  <c:v>44531</c:v>
                </c:pt>
                <c:pt idx="18">
                  <c:v>44562</c:v>
                </c:pt>
                <c:pt idx="19">
                  <c:v>44593</c:v>
                </c:pt>
                <c:pt idx="20">
                  <c:v>44621</c:v>
                </c:pt>
                <c:pt idx="21">
                  <c:v>44652</c:v>
                </c:pt>
                <c:pt idx="22">
                  <c:v>44682</c:v>
                </c:pt>
                <c:pt idx="23">
                  <c:v>44713</c:v>
                </c:pt>
                <c:pt idx="24">
                  <c:v>44743</c:v>
                </c:pt>
                <c:pt idx="25">
                  <c:v>44774</c:v>
                </c:pt>
                <c:pt idx="26">
                  <c:v>44805</c:v>
                </c:pt>
                <c:pt idx="27">
                  <c:v>44835</c:v>
                </c:pt>
                <c:pt idx="28">
                  <c:v>44866</c:v>
                </c:pt>
                <c:pt idx="29">
                  <c:v>44896</c:v>
                </c:pt>
                <c:pt idx="30">
                  <c:v>44927</c:v>
                </c:pt>
                <c:pt idx="31">
                  <c:v>44958</c:v>
                </c:pt>
                <c:pt idx="32">
                  <c:v>44986</c:v>
                </c:pt>
                <c:pt idx="33">
                  <c:v>45017</c:v>
                </c:pt>
                <c:pt idx="34">
                  <c:v>45047</c:v>
                </c:pt>
                <c:pt idx="35">
                  <c:v>45078</c:v>
                </c:pt>
                <c:pt idx="36">
                  <c:v>45108</c:v>
                </c:pt>
                <c:pt idx="37">
                  <c:v>45139</c:v>
                </c:pt>
                <c:pt idx="38">
                  <c:v>45170</c:v>
                </c:pt>
                <c:pt idx="39">
                  <c:v>45200</c:v>
                </c:pt>
                <c:pt idx="40">
                  <c:v>45231</c:v>
                </c:pt>
                <c:pt idx="41">
                  <c:v>45261</c:v>
                </c:pt>
                <c:pt idx="42">
                  <c:v>45292</c:v>
                </c:pt>
                <c:pt idx="43">
                  <c:v>45323</c:v>
                </c:pt>
                <c:pt idx="44">
                  <c:v>45352</c:v>
                </c:pt>
                <c:pt idx="45">
                  <c:v>45383</c:v>
                </c:pt>
                <c:pt idx="46">
                  <c:v>45413</c:v>
                </c:pt>
                <c:pt idx="47">
                  <c:v>45444</c:v>
                </c:pt>
                <c:pt idx="48">
                  <c:v>45474</c:v>
                </c:pt>
                <c:pt idx="49">
                  <c:v>45505</c:v>
                </c:pt>
                <c:pt idx="50">
                  <c:v>45536</c:v>
                </c:pt>
                <c:pt idx="51">
                  <c:v>45566</c:v>
                </c:pt>
                <c:pt idx="52">
                  <c:v>45597</c:v>
                </c:pt>
                <c:pt idx="53">
                  <c:v>45627</c:v>
                </c:pt>
                <c:pt idx="54">
                  <c:v>45658</c:v>
                </c:pt>
                <c:pt idx="55">
                  <c:v>45689</c:v>
                </c:pt>
                <c:pt idx="56">
                  <c:v>45717</c:v>
                </c:pt>
                <c:pt idx="57">
                  <c:v>45748</c:v>
                </c:pt>
                <c:pt idx="58">
                  <c:v>45778</c:v>
                </c:pt>
                <c:pt idx="59">
                  <c:v>45809</c:v>
                </c:pt>
                <c:pt idx="60">
                  <c:v>45839</c:v>
                </c:pt>
              </c:numCache>
            </c:numRef>
          </c:cat>
          <c:val>
            <c:numRef>
              <c:f>'Median Days on the Market'!$B$2:$B$62</c:f>
              <c:numCache>
                <c:formatCode>General</c:formatCode>
                <c:ptCount val="61"/>
                <c:pt idx="0">
                  <c:v>16</c:v>
                </c:pt>
                <c:pt idx="1">
                  <c:v>9</c:v>
                </c:pt>
                <c:pt idx="2">
                  <c:v>8</c:v>
                </c:pt>
                <c:pt idx="3">
                  <c:v>6</c:v>
                </c:pt>
                <c:pt idx="4">
                  <c:v>8</c:v>
                </c:pt>
                <c:pt idx="5">
                  <c:v>9</c:v>
                </c:pt>
                <c:pt idx="6">
                  <c:v>13</c:v>
                </c:pt>
                <c:pt idx="7">
                  <c:v>16</c:v>
                </c:pt>
                <c:pt idx="8">
                  <c:v>8</c:v>
                </c:pt>
                <c:pt idx="9">
                  <c:v>5</c:v>
                </c:pt>
                <c:pt idx="10">
                  <c:v>4</c:v>
                </c:pt>
                <c:pt idx="11">
                  <c:v>5</c:v>
                </c:pt>
                <c:pt idx="12">
                  <c:v>6</c:v>
                </c:pt>
                <c:pt idx="13">
                  <c:v>6</c:v>
                </c:pt>
                <c:pt idx="14">
                  <c:v>7</c:v>
                </c:pt>
                <c:pt idx="15">
                  <c:v>7</c:v>
                </c:pt>
                <c:pt idx="16">
                  <c:v>8</c:v>
                </c:pt>
                <c:pt idx="17">
                  <c:v>8</c:v>
                </c:pt>
                <c:pt idx="18">
                  <c:v>10</c:v>
                </c:pt>
                <c:pt idx="19">
                  <c:v>10</c:v>
                </c:pt>
                <c:pt idx="20">
                  <c:v>5</c:v>
                </c:pt>
                <c:pt idx="21">
                  <c:v>5</c:v>
                </c:pt>
                <c:pt idx="22">
                  <c:v>5</c:v>
                </c:pt>
                <c:pt idx="23">
                  <c:v>5</c:v>
                </c:pt>
                <c:pt idx="24">
                  <c:v>7</c:v>
                </c:pt>
                <c:pt idx="25">
                  <c:v>8</c:v>
                </c:pt>
                <c:pt idx="26">
                  <c:v>10</c:v>
                </c:pt>
                <c:pt idx="27">
                  <c:v>11</c:v>
                </c:pt>
                <c:pt idx="28">
                  <c:v>12</c:v>
                </c:pt>
                <c:pt idx="29">
                  <c:v>15</c:v>
                </c:pt>
                <c:pt idx="30">
                  <c:v>19</c:v>
                </c:pt>
                <c:pt idx="31">
                  <c:v>20</c:v>
                </c:pt>
                <c:pt idx="32">
                  <c:v>11</c:v>
                </c:pt>
                <c:pt idx="33">
                  <c:v>6</c:v>
                </c:pt>
                <c:pt idx="34">
                  <c:v>5</c:v>
                </c:pt>
                <c:pt idx="35">
                  <c:v>5</c:v>
                </c:pt>
                <c:pt idx="36">
                  <c:v>8</c:v>
                </c:pt>
                <c:pt idx="37">
                  <c:v>7</c:v>
                </c:pt>
                <c:pt idx="38">
                  <c:v>8</c:v>
                </c:pt>
                <c:pt idx="39">
                  <c:v>13</c:v>
                </c:pt>
                <c:pt idx="40">
                  <c:v>13</c:v>
                </c:pt>
                <c:pt idx="41">
                  <c:v>17</c:v>
                </c:pt>
                <c:pt idx="42">
                  <c:v>19</c:v>
                </c:pt>
                <c:pt idx="43">
                  <c:v>27</c:v>
                </c:pt>
                <c:pt idx="44">
                  <c:v>12</c:v>
                </c:pt>
                <c:pt idx="45">
                  <c:v>8</c:v>
                </c:pt>
                <c:pt idx="46">
                  <c:v>8</c:v>
                </c:pt>
                <c:pt idx="47">
                  <c:v>7</c:v>
                </c:pt>
                <c:pt idx="48">
                  <c:v>9</c:v>
                </c:pt>
                <c:pt idx="49">
                  <c:v>11</c:v>
                </c:pt>
                <c:pt idx="50">
                  <c:v>12</c:v>
                </c:pt>
                <c:pt idx="51">
                  <c:v>16</c:v>
                </c:pt>
                <c:pt idx="52">
                  <c:v>16</c:v>
                </c:pt>
                <c:pt idx="53">
                  <c:v>20</c:v>
                </c:pt>
                <c:pt idx="54">
                  <c:v>29</c:v>
                </c:pt>
                <c:pt idx="55">
                  <c:v>24</c:v>
                </c:pt>
                <c:pt idx="56">
                  <c:v>14</c:v>
                </c:pt>
                <c:pt idx="57">
                  <c:v>8</c:v>
                </c:pt>
                <c:pt idx="58">
                  <c:v>10</c:v>
                </c:pt>
                <c:pt idx="59">
                  <c:v>7</c:v>
                </c:pt>
                <c:pt idx="60">
                  <c:v>8</c:v>
                </c:pt>
              </c:numCache>
            </c:numRef>
          </c:val>
          <c:smooth val="0"/>
          <c:extLst>
            <c:ext xmlns:c16="http://schemas.microsoft.com/office/drawing/2014/chart" uri="{C3380CC4-5D6E-409C-BE32-E72D297353CC}">
              <c16:uniqueId val="{00000000-6563-478B-9774-1CF54E0C9CBD}"/>
            </c:ext>
          </c:extLst>
        </c:ser>
        <c:dLbls>
          <c:showLegendKey val="0"/>
          <c:showVal val="0"/>
          <c:showCatName val="0"/>
          <c:showSerName val="0"/>
          <c:showPercent val="0"/>
          <c:showBubbleSize val="0"/>
        </c:dLbls>
        <c:smooth val="0"/>
        <c:axId val="1513118288"/>
        <c:axId val="1513118768"/>
      </c:lineChart>
      <c:dateAx>
        <c:axId val="1513118288"/>
        <c:scaling>
          <c:orientation val="minMax"/>
          <c:max val="45870"/>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118768"/>
        <c:crosses val="autoZero"/>
        <c:auto val="1"/>
        <c:lblOffset val="100"/>
        <c:baseTimeUnit val="months"/>
        <c:majorUnit val="12"/>
        <c:majorTimeUnit val="months"/>
      </c:dateAx>
      <c:valAx>
        <c:axId val="1513118768"/>
        <c:scaling>
          <c:orientation val="minMax"/>
          <c:max val="3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118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dirty="0">
                <a:solidFill>
                  <a:srgbClr val="2E3D5D"/>
                </a:solidFill>
                <a:latin typeface="Arial" panose="020B0604020202020204" pitchFamily="34" charset="0"/>
                <a:cs typeface="Arial" panose="020B0604020202020204" pitchFamily="34" charset="0"/>
              </a:rPr>
              <a:t> Average Sale Price for Homes in York County</a:t>
            </a:r>
          </a:p>
        </c:rich>
      </c:tx>
      <c:layout>
        <c:manualLayout>
          <c:xMode val="edge"/>
          <c:yMode val="edge"/>
          <c:x val="0.18008268560352075"/>
          <c:y val="3.399167293230148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lineChart>
        <c:grouping val="standard"/>
        <c:varyColors val="0"/>
        <c:ser>
          <c:idx val="1"/>
          <c:order val="0"/>
          <c:tx>
            <c:strRef>
              <c:f>'Median Housing Price'!$B$1</c:f>
              <c:strCache>
                <c:ptCount val="1"/>
                <c:pt idx="0">
                  <c:v> Average Sale Price </c:v>
                </c:pt>
              </c:strCache>
            </c:strRef>
          </c:tx>
          <c:spPr>
            <a:ln w="63500" cap="rnd">
              <a:solidFill>
                <a:srgbClr val="5F8D33"/>
              </a:solidFill>
              <a:round/>
            </a:ln>
            <a:effectLst/>
          </c:spPr>
          <c:marker>
            <c:symbol val="none"/>
          </c:marker>
          <c:cat>
            <c:numRef>
              <c:f>'Median Housing Price'!$A$2:$A$62</c:f>
              <c:numCache>
                <c:formatCode>mmm\-yy</c:formatCode>
                <c:ptCount val="61"/>
                <c:pt idx="0">
                  <c:v>44013</c:v>
                </c:pt>
                <c:pt idx="1">
                  <c:v>44044</c:v>
                </c:pt>
                <c:pt idx="2">
                  <c:v>44075</c:v>
                </c:pt>
                <c:pt idx="3">
                  <c:v>44105</c:v>
                </c:pt>
                <c:pt idx="4">
                  <c:v>44136</c:v>
                </c:pt>
                <c:pt idx="5">
                  <c:v>44166</c:v>
                </c:pt>
                <c:pt idx="6">
                  <c:v>44197</c:v>
                </c:pt>
                <c:pt idx="7">
                  <c:v>44228</c:v>
                </c:pt>
                <c:pt idx="8">
                  <c:v>44256</c:v>
                </c:pt>
                <c:pt idx="9">
                  <c:v>44287</c:v>
                </c:pt>
                <c:pt idx="10">
                  <c:v>44317</c:v>
                </c:pt>
                <c:pt idx="11">
                  <c:v>44348</c:v>
                </c:pt>
                <c:pt idx="12">
                  <c:v>44378</c:v>
                </c:pt>
                <c:pt idx="13">
                  <c:v>44409</c:v>
                </c:pt>
                <c:pt idx="14">
                  <c:v>44440</c:v>
                </c:pt>
                <c:pt idx="15">
                  <c:v>44470</c:v>
                </c:pt>
                <c:pt idx="16">
                  <c:v>44501</c:v>
                </c:pt>
                <c:pt idx="17">
                  <c:v>44531</c:v>
                </c:pt>
                <c:pt idx="18">
                  <c:v>44562</c:v>
                </c:pt>
                <c:pt idx="19">
                  <c:v>44593</c:v>
                </c:pt>
                <c:pt idx="20">
                  <c:v>44621</c:v>
                </c:pt>
                <c:pt idx="21">
                  <c:v>44652</c:v>
                </c:pt>
                <c:pt idx="22">
                  <c:v>44682</c:v>
                </c:pt>
                <c:pt idx="23">
                  <c:v>44713</c:v>
                </c:pt>
                <c:pt idx="24">
                  <c:v>44743</c:v>
                </c:pt>
                <c:pt idx="25">
                  <c:v>44774</c:v>
                </c:pt>
                <c:pt idx="26">
                  <c:v>44805</c:v>
                </c:pt>
                <c:pt idx="27">
                  <c:v>44835</c:v>
                </c:pt>
                <c:pt idx="28">
                  <c:v>44866</c:v>
                </c:pt>
                <c:pt idx="29">
                  <c:v>44896</c:v>
                </c:pt>
                <c:pt idx="30">
                  <c:v>44927</c:v>
                </c:pt>
                <c:pt idx="31">
                  <c:v>44958</c:v>
                </c:pt>
                <c:pt idx="32">
                  <c:v>44986</c:v>
                </c:pt>
                <c:pt idx="33">
                  <c:v>45017</c:v>
                </c:pt>
                <c:pt idx="34">
                  <c:v>45047</c:v>
                </c:pt>
                <c:pt idx="35">
                  <c:v>45078</c:v>
                </c:pt>
                <c:pt idx="36">
                  <c:v>45108</c:v>
                </c:pt>
                <c:pt idx="37">
                  <c:v>45139</c:v>
                </c:pt>
                <c:pt idx="38">
                  <c:v>45170</c:v>
                </c:pt>
                <c:pt idx="39">
                  <c:v>45200</c:v>
                </c:pt>
                <c:pt idx="40">
                  <c:v>45231</c:v>
                </c:pt>
                <c:pt idx="41">
                  <c:v>45261</c:v>
                </c:pt>
                <c:pt idx="42">
                  <c:v>45292</c:v>
                </c:pt>
                <c:pt idx="43">
                  <c:v>45323</c:v>
                </c:pt>
                <c:pt idx="44">
                  <c:v>45352</c:v>
                </c:pt>
                <c:pt idx="45">
                  <c:v>45383</c:v>
                </c:pt>
                <c:pt idx="46">
                  <c:v>45413</c:v>
                </c:pt>
                <c:pt idx="47">
                  <c:v>45444</c:v>
                </c:pt>
                <c:pt idx="48">
                  <c:v>45474</c:v>
                </c:pt>
                <c:pt idx="49">
                  <c:v>45505</c:v>
                </c:pt>
                <c:pt idx="50">
                  <c:v>45536</c:v>
                </c:pt>
                <c:pt idx="51">
                  <c:v>45566</c:v>
                </c:pt>
                <c:pt idx="52">
                  <c:v>45597</c:v>
                </c:pt>
                <c:pt idx="53">
                  <c:v>45627</c:v>
                </c:pt>
                <c:pt idx="54">
                  <c:v>45658</c:v>
                </c:pt>
                <c:pt idx="55">
                  <c:v>45689</c:v>
                </c:pt>
                <c:pt idx="56">
                  <c:v>45717</c:v>
                </c:pt>
                <c:pt idx="57">
                  <c:v>45748</c:v>
                </c:pt>
                <c:pt idx="58">
                  <c:v>45778</c:v>
                </c:pt>
                <c:pt idx="59">
                  <c:v>45809</c:v>
                </c:pt>
                <c:pt idx="60">
                  <c:v>45839</c:v>
                </c:pt>
              </c:numCache>
            </c:numRef>
          </c:cat>
          <c:val>
            <c:numRef>
              <c:f>'Median Housing Price'!$B$2:$B$91</c:f>
              <c:numCache>
                <c:formatCode>_("$"* #,##0_);_("$"* \(#,##0\);_("$"* "-"??_);_(@_)</c:formatCode>
                <c:ptCount val="90"/>
                <c:pt idx="0">
                  <c:v>200000</c:v>
                </c:pt>
                <c:pt idx="1">
                  <c:v>208500</c:v>
                </c:pt>
                <c:pt idx="2">
                  <c:v>203500</c:v>
                </c:pt>
                <c:pt idx="3">
                  <c:v>203000</c:v>
                </c:pt>
                <c:pt idx="4">
                  <c:v>206000</c:v>
                </c:pt>
                <c:pt idx="5">
                  <c:v>199500</c:v>
                </c:pt>
                <c:pt idx="6">
                  <c:v>206000</c:v>
                </c:pt>
                <c:pt idx="7">
                  <c:v>195000</c:v>
                </c:pt>
                <c:pt idx="8">
                  <c:v>200000</c:v>
                </c:pt>
                <c:pt idx="9">
                  <c:v>210250</c:v>
                </c:pt>
                <c:pt idx="10">
                  <c:v>212000</c:v>
                </c:pt>
                <c:pt idx="11">
                  <c:v>221000</c:v>
                </c:pt>
                <c:pt idx="12">
                  <c:v>229900</c:v>
                </c:pt>
                <c:pt idx="13">
                  <c:v>225000</c:v>
                </c:pt>
                <c:pt idx="14">
                  <c:v>240000</c:v>
                </c:pt>
                <c:pt idx="15">
                  <c:v>225000</c:v>
                </c:pt>
                <c:pt idx="16">
                  <c:v>225000</c:v>
                </c:pt>
                <c:pt idx="17">
                  <c:v>221500</c:v>
                </c:pt>
                <c:pt idx="18">
                  <c:v>205000</c:v>
                </c:pt>
                <c:pt idx="19">
                  <c:v>215000</c:v>
                </c:pt>
                <c:pt idx="20">
                  <c:v>240000</c:v>
                </c:pt>
                <c:pt idx="21">
                  <c:v>225000</c:v>
                </c:pt>
                <c:pt idx="22">
                  <c:v>245450</c:v>
                </c:pt>
                <c:pt idx="23">
                  <c:v>260000</c:v>
                </c:pt>
                <c:pt idx="24">
                  <c:v>246188</c:v>
                </c:pt>
                <c:pt idx="25">
                  <c:v>249450</c:v>
                </c:pt>
                <c:pt idx="26">
                  <c:v>245000</c:v>
                </c:pt>
                <c:pt idx="27">
                  <c:v>240800</c:v>
                </c:pt>
                <c:pt idx="28">
                  <c:v>239900</c:v>
                </c:pt>
                <c:pt idx="29">
                  <c:v>249900</c:v>
                </c:pt>
                <c:pt idx="30">
                  <c:v>236995</c:v>
                </c:pt>
                <c:pt idx="31">
                  <c:v>235000</c:v>
                </c:pt>
                <c:pt idx="32">
                  <c:v>260000</c:v>
                </c:pt>
                <c:pt idx="33">
                  <c:v>250000</c:v>
                </c:pt>
                <c:pt idx="34">
                  <c:v>266900</c:v>
                </c:pt>
                <c:pt idx="35">
                  <c:v>276500</c:v>
                </c:pt>
                <c:pt idx="36">
                  <c:v>262500</c:v>
                </c:pt>
                <c:pt idx="37">
                  <c:v>270000</c:v>
                </c:pt>
                <c:pt idx="38">
                  <c:v>256250</c:v>
                </c:pt>
                <c:pt idx="39">
                  <c:v>259900</c:v>
                </c:pt>
                <c:pt idx="40">
                  <c:v>248450</c:v>
                </c:pt>
                <c:pt idx="41">
                  <c:v>260000</c:v>
                </c:pt>
                <c:pt idx="42">
                  <c:v>245000</c:v>
                </c:pt>
                <c:pt idx="43">
                  <c:v>260000</c:v>
                </c:pt>
                <c:pt idx="44">
                  <c:v>249950</c:v>
                </c:pt>
                <c:pt idx="45">
                  <c:v>270400</c:v>
                </c:pt>
                <c:pt idx="46">
                  <c:v>265000</c:v>
                </c:pt>
                <c:pt idx="47">
                  <c:v>280000</c:v>
                </c:pt>
                <c:pt idx="48">
                  <c:v>289900</c:v>
                </c:pt>
                <c:pt idx="49">
                  <c:v>249900</c:v>
                </c:pt>
                <c:pt idx="50">
                  <c:v>270250</c:v>
                </c:pt>
                <c:pt idx="51">
                  <c:v>276500</c:v>
                </c:pt>
                <c:pt idx="52">
                  <c:v>269900</c:v>
                </c:pt>
                <c:pt idx="53">
                  <c:v>274900</c:v>
                </c:pt>
                <c:pt idx="54">
                  <c:v>266000</c:v>
                </c:pt>
                <c:pt idx="55">
                  <c:v>265000</c:v>
                </c:pt>
                <c:pt idx="56">
                  <c:v>289675</c:v>
                </c:pt>
                <c:pt idx="57">
                  <c:v>270000</c:v>
                </c:pt>
                <c:pt idx="58">
                  <c:v>294900</c:v>
                </c:pt>
                <c:pt idx="59">
                  <c:v>295000</c:v>
                </c:pt>
                <c:pt idx="60">
                  <c:v>299900</c:v>
                </c:pt>
              </c:numCache>
            </c:numRef>
          </c:val>
          <c:smooth val="0"/>
          <c:extLst>
            <c:ext xmlns:c16="http://schemas.microsoft.com/office/drawing/2014/chart" uri="{C3380CC4-5D6E-409C-BE32-E72D297353CC}">
              <c16:uniqueId val="{00000000-EC6A-4C73-90CF-46EA73BBDF86}"/>
            </c:ext>
          </c:extLst>
        </c:ser>
        <c:dLbls>
          <c:showLegendKey val="0"/>
          <c:showVal val="0"/>
          <c:showCatName val="0"/>
          <c:showSerName val="0"/>
          <c:showPercent val="0"/>
          <c:showBubbleSize val="0"/>
        </c:dLbls>
        <c:smooth val="0"/>
        <c:axId val="1513164848"/>
        <c:axId val="1513147568"/>
      </c:lineChart>
      <c:dateAx>
        <c:axId val="1513164848"/>
        <c:scaling>
          <c:orientation val="minMax"/>
          <c:max val="45870"/>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147568"/>
        <c:crosses val="autoZero"/>
        <c:auto val="1"/>
        <c:lblOffset val="100"/>
        <c:baseTimeUnit val="months"/>
        <c:majorUnit val="12"/>
        <c:majorTimeUnit val="months"/>
      </c:dateAx>
      <c:valAx>
        <c:axId val="1513147568"/>
        <c:scaling>
          <c:orientation val="minMax"/>
          <c:max val="300000"/>
          <c:min val="150000"/>
        </c:scaling>
        <c:delete val="0"/>
        <c:axPos val="l"/>
        <c:majorGridlines>
          <c:spPr>
            <a:ln w="9525" cap="flat" cmpd="sng" algn="ctr">
              <a:solidFill>
                <a:schemeClr val="tx2">
                  <a:alpha val="99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13164848"/>
        <c:crosses val="autoZero"/>
        <c:crossBetween val="between"/>
        <c:majorUnit val="25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4D6E30-7667-46BF-A2FA-9ECD1107603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B96DA72-50CB-48F6-9517-A506EAE21E73}">
      <dgm:prSet custT="1"/>
      <dgm:spPr/>
      <dgm:t>
        <a:bodyPr/>
        <a:lstStyle/>
        <a:p>
          <a:pPr>
            <a:lnSpc>
              <a:spcPct val="100000"/>
            </a:lnSpc>
          </a:pPr>
          <a:r>
            <a:rPr lang="en-US" sz="3200" dirty="0">
              <a:solidFill>
                <a:srgbClr val="2E3D5D"/>
              </a:solidFill>
              <a:latin typeface="Arial" panose="020B0604020202020204" pitchFamily="34" charset="0"/>
              <a:cs typeface="Arial" panose="020B0604020202020204" pitchFamily="34" charset="0"/>
            </a:rPr>
            <a:t>7 years of Impact</a:t>
          </a:r>
        </a:p>
      </dgm:t>
    </dgm:pt>
    <dgm:pt modelId="{E7F43D62-1B6E-4460-80E8-1041B32F163F}" type="par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C369E45-41E8-4496-8B7D-1824FA81C688}" type="sib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738E423F-6E8E-4E07-B8FE-4B5853D7CA8B}">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50+ projects completed</a:t>
          </a:r>
        </a:p>
      </dgm:t>
    </dgm:pt>
    <dgm:pt modelId="{C65A36C5-3D1B-4E09-93CE-A8E9F49790DF}" type="par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A50D8D3-F7E7-4FF1-8324-1351D053A521}" type="sib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77EBEA4-4B86-41FD-83B3-BAF09989E196}">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Updated Demolition Grant Program</a:t>
          </a:r>
        </a:p>
      </dgm:t>
    </dgm:pt>
    <dgm:pt modelId="{AA4756FB-62ED-490B-960C-11AD63DC620C}" type="par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35C4E407-3D1D-4683-AF02-E334A30250F1}" type="sib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63E8D4F7-AA8C-489D-8BB0-9FDAA62B7AAF}">
      <dgm:prSet custT="1"/>
      <dgm:spPr/>
      <dgm:t>
        <a:bodyPr/>
        <a:lstStyle/>
        <a:p>
          <a:pPr>
            <a:lnSpc>
              <a:spcPct val="100000"/>
            </a:lnSpc>
          </a:pPr>
          <a:r>
            <a:rPr lang="en-US" sz="3200" dirty="0">
              <a:solidFill>
                <a:srgbClr val="2E3D5D"/>
              </a:solidFill>
              <a:latin typeface="Arial" panose="020B0604020202020204" pitchFamily="34" charset="0"/>
              <a:cs typeface="Arial" panose="020B0604020202020204" pitchFamily="34" charset="0"/>
            </a:rPr>
            <a:t>$1,980,751 granted</a:t>
          </a:r>
        </a:p>
      </dgm:t>
    </dgm:pt>
    <dgm:pt modelId="{60BC86AB-837B-43F7-9901-F55AC8A8FEA8}" type="par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2A65ACE-31EE-473F-9C6D-AD559D5FC5E6}" type="sib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EB3937D-4620-4BFA-BBBC-EE0216EA532A}" type="pres">
      <dgm:prSet presAssocID="{424D6E30-7667-46BF-A2FA-9ECD1107603B}" presName="root" presStyleCnt="0">
        <dgm:presLayoutVars>
          <dgm:dir/>
          <dgm:resizeHandles val="exact"/>
        </dgm:presLayoutVars>
      </dgm:prSet>
      <dgm:spPr/>
    </dgm:pt>
    <dgm:pt modelId="{6368BA94-C748-40A0-A23D-DFDE8F0DEE1E}" type="pres">
      <dgm:prSet presAssocID="{CB96DA72-50CB-48F6-9517-A506EAE21E73}" presName="compNode" presStyleCnt="0"/>
      <dgm:spPr/>
    </dgm:pt>
    <dgm:pt modelId="{FE2938A6-9FFA-4461-8B4B-36A730F48DAC}" type="pres">
      <dgm:prSet presAssocID="{CB96DA72-50CB-48F6-9517-A506EAE21E73}" presName="bgRect" presStyleLbl="bgShp" presStyleIdx="0" presStyleCnt="4"/>
      <dgm:spPr/>
    </dgm:pt>
    <dgm:pt modelId="{CDB28D45-DEE7-4AA0-8635-0A02887368B5}" type="pres">
      <dgm:prSet presAssocID="{CB96DA72-50CB-48F6-9517-A506EAE21E7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E7FEEC9B-D3E0-4C38-84AD-A57438692336}" type="pres">
      <dgm:prSet presAssocID="{CB96DA72-50CB-48F6-9517-A506EAE21E73}" presName="spaceRect" presStyleCnt="0"/>
      <dgm:spPr/>
    </dgm:pt>
    <dgm:pt modelId="{B91C5785-DB54-410B-8621-9F86733151FE}" type="pres">
      <dgm:prSet presAssocID="{CB96DA72-50CB-48F6-9517-A506EAE21E73}" presName="parTx" presStyleLbl="revTx" presStyleIdx="0" presStyleCnt="4">
        <dgm:presLayoutVars>
          <dgm:chMax val="0"/>
          <dgm:chPref val="0"/>
        </dgm:presLayoutVars>
      </dgm:prSet>
      <dgm:spPr/>
    </dgm:pt>
    <dgm:pt modelId="{69ACD2EA-E573-4A13-97F7-3AE5CB27D59E}" type="pres">
      <dgm:prSet presAssocID="{8C369E45-41E8-4496-8B7D-1824FA81C688}" presName="sibTrans" presStyleCnt="0"/>
      <dgm:spPr/>
    </dgm:pt>
    <dgm:pt modelId="{FBC7DC45-B87E-4275-8E72-A69F03536E77}" type="pres">
      <dgm:prSet presAssocID="{738E423F-6E8E-4E07-B8FE-4B5853D7CA8B}" presName="compNode" presStyleCnt="0"/>
      <dgm:spPr/>
    </dgm:pt>
    <dgm:pt modelId="{E9940BDC-D072-4713-9E55-5B0C40E91713}" type="pres">
      <dgm:prSet presAssocID="{738E423F-6E8E-4E07-B8FE-4B5853D7CA8B}" presName="bgRect" presStyleLbl="bgShp" presStyleIdx="1" presStyleCnt="4"/>
      <dgm:spPr/>
    </dgm:pt>
    <dgm:pt modelId="{90524CB5-48F4-41BB-BBCC-057818CB759A}" type="pres">
      <dgm:prSet presAssocID="{738E423F-6E8E-4E07-B8FE-4B5853D7CA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F9A5505B-1E07-467D-BD4D-637E4F98F448}" type="pres">
      <dgm:prSet presAssocID="{738E423F-6E8E-4E07-B8FE-4B5853D7CA8B}" presName="spaceRect" presStyleCnt="0"/>
      <dgm:spPr/>
    </dgm:pt>
    <dgm:pt modelId="{8678B5B5-4042-48F8-9F50-453C1ABE173D}" type="pres">
      <dgm:prSet presAssocID="{738E423F-6E8E-4E07-B8FE-4B5853D7CA8B}" presName="parTx" presStyleLbl="revTx" presStyleIdx="1" presStyleCnt="4">
        <dgm:presLayoutVars>
          <dgm:chMax val="0"/>
          <dgm:chPref val="0"/>
        </dgm:presLayoutVars>
      </dgm:prSet>
      <dgm:spPr/>
    </dgm:pt>
    <dgm:pt modelId="{03101A6C-3CDD-4EE6-871D-9EF757F20870}" type="pres">
      <dgm:prSet presAssocID="{CA50D8D3-F7E7-4FF1-8324-1351D053A521}" presName="sibTrans" presStyleCnt="0"/>
      <dgm:spPr/>
    </dgm:pt>
    <dgm:pt modelId="{D8209A4C-F399-4B4D-95E0-F79D7F9FE943}" type="pres">
      <dgm:prSet presAssocID="{877EBEA4-4B86-41FD-83B3-BAF09989E196}" presName="compNode" presStyleCnt="0"/>
      <dgm:spPr/>
    </dgm:pt>
    <dgm:pt modelId="{97C86591-D760-4834-9F97-881CD4BC617E}" type="pres">
      <dgm:prSet presAssocID="{877EBEA4-4B86-41FD-83B3-BAF09989E196}" presName="bgRect" presStyleLbl="bgShp" presStyleIdx="2" presStyleCnt="4"/>
      <dgm:spPr/>
    </dgm:pt>
    <dgm:pt modelId="{C7504301-439F-4770-94BD-5FE5915EA7E3}" type="pres">
      <dgm:prSet presAssocID="{877EBEA4-4B86-41FD-83B3-BAF09989E196}"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lying Money with solid fill"/>
        </a:ext>
      </dgm:extLst>
    </dgm:pt>
    <dgm:pt modelId="{00400C2D-D58D-44D7-ACE5-D8B4AB1DB537}" type="pres">
      <dgm:prSet presAssocID="{877EBEA4-4B86-41FD-83B3-BAF09989E196}" presName="spaceRect" presStyleCnt="0"/>
      <dgm:spPr/>
    </dgm:pt>
    <dgm:pt modelId="{FC50769B-07C5-4621-B963-D844E9CAE594}" type="pres">
      <dgm:prSet presAssocID="{877EBEA4-4B86-41FD-83B3-BAF09989E196}" presName="parTx" presStyleLbl="revTx" presStyleIdx="2" presStyleCnt="4">
        <dgm:presLayoutVars>
          <dgm:chMax val="0"/>
          <dgm:chPref val="0"/>
        </dgm:presLayoutVars>
      </dgm:prSet>
      <dgm:spPr/>
    </dgm:pt>
    <dgm:pt modelId="{B8C88834-32EA-4184-9A01-3CA409233258}" type="pres">
      <dgm:prSet presAssocID="{35C4E407-3D1D-4683-AF02-E334A30250F1}" presName="sibTrans" presStyleCnt="0"/>
      <dgm:spPr/>
    </dgm:pt>
    <dgm:pt modelId="{C2AB1C50-8CDC-423D-B973-B9162F4A3209}" type="pres">
      <dgm:prSet presAssocID="{63E8D4F7-AA8C-489D-8BB0-9FDAA62B7AAF}" presName="compNode" presStyleCnt="0"/>
      <dgm:spPr/>
    </dgm:pt>
    <dgm:pt modelId="{6A422AF8-7E14-4D5F-9DF0-56AB43AC2DBE}" type="pres">
      <dgm:prSet presAssocID="{63E8D4F7-AA8C-489D-8BB0-9FDAA62B7AAF}" presName="bgRect" presStyleLbl="bgShp" presStyleIdx="3" presStyleCnt="4" custLinFactNeighborX="-2794" custLinFactNeighborY="6557"/>
      <dgm:spPr/>
    </dgm:pt>
    <dgm:pt modelId="{E0F1573F-C8A8-4BC7-9C85-49801CF91BF9}" type="pres">
      <dgm:prSet presAssocID="{63E8D4F7-AA8C-489D-8BB0-9FDAA62B7AAF}"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Dollar with solid fill"/>
        </a:ext>
      </dgm:extLst>
    </dgm:pt>
    <dgm:pt modelId="{ADEC0289-CEA7-4D71-88C3-B2D246CAF8BE}" type="pres">
      <dgm:prSet presAssocID="{63E8D4F7-AA8C-489D-8BB0-9FDAA62B7AAF}" presName="spaceRect" presStyleCnt="0"/>
      <dgm:spPr/>
    </dgm:pt>
    <dgm:pt modelId="{AF775AD6-BF66-4DCB-A39F-8146704A88D2}" type="pres">
      <dgm:prSet presAssocID="{63E8D4F7-AA8C-489D-8BB0-9FDAA62B7AAF}" presName="parTx" presStyleLbl="revTx" presStyleIdx="3" presStyleCnt="4">
        <dgm:presLayoutVars>
          <dgm:chMax val="0"/>
          <dgm:chPref val="0"/>
        </dgm:presLayoutVars>
      </dgm:prSet>
      <dgm:spPr/>
    </dgm:pt>
  </dgm:ptLst>
  <dgm:cxnLst>
    <dgm:cxn modelId="{04D0AF12-7934-473A-AEC8-3D15603C1586}" type="presOf" srcId="{877EBEA4-4B86-41FD-83B3-BAF09989E196}" destId="{FC50769B-07C5-4621-B963-D844E9CAE594}" srcOrd="0" destOrd="0" presId="urn:microsoft.com/office/officeart/2018/2/layout/IconVerticalSolidList"/>
    <dgm:cxn modelId="{31A10337-C732-44E1-8AE4-A934CC37558E}" srcId="{424D6E30-7667-46BF-A2FA-9ECD1107603B}" destId="{63E8D4F7-AA8C-489D-8BB0-9FDAA62B7AAF}" srcOrd="3" destOrd="0" parTransId="{60BC86AB-837B-43F7-9901-F55AC8A8FEA8}" sibTransId="{82A65ACE-31EE-473F-9C6D-AD559D5FC5E6}"/>
    <dgm:cxn modelId="{4D97DC62-622A-457E-9003-74A889392E6C}" srcId="{424D6E30-7667-46BF-A2FA-9ECD1107603B}" destId="{877EBEA4-4B86-41FD-83B3-BAF09989E196}" srcOrd="2" destOrd="0" parTransId="{AA4756FB-62ED-490B-960C-11AD63DC620C}" sibTransId="{35C4E407-3D1D-4683-AF02-E334A30250F1}"/>
    <dgm:cxn modelId="{2BA07B76-BDC0-483E-8B50-F806005C4895}" type="presOf" srcId="{63E8D4F7-AA8C-489D-8BB0-9FDAA62B7AAF}" destId="{AF775AD6-BF66-4DCB-A39F-8146704A88D2}" srcOrd="0" destOrd="0" presId="urn:microsoft.com/office/officeart/2018/2/layout/IconVerticalSolidList"/>
    <dgm:cxn modelId="{0EE92EAA-7BE4-49B5-A71D-23351E8A5A79}" srcId="{424D6E30-7667-46BF-A2FA-9ECD1107603B}" destId="{CB96DA72-50CB-48F6-9517-A506EAE21E73}" srcOrd="0" destOrd="0" parTransId="{E7F43D62-1B6E-4460-80E8-1041B32F163F}" sibTransId="{8C369E45-41E8-4496-8B7D-1824FA81C688}"/>
    <dgm:cxn modelId="{88ADF4AB-84AF-491D-BACA-FDC9C52B5BF7}" type="presOf" srcId="{CB96DA72-50CB-48F6-9517-A506EAE21E73}" destId="{B91C5785-DB54-410B-8621-9F86733151FE}" srcOrd="0" destOrd="0" presId="urn:microsoft.com/office/officeart/2018/2/layout/IconVerticalSolidList"/>
    <dgm:cxn modelId="{D2076FAC-AB7C-4B04-9A6A-294C6AB44069}" type="presOf" srcId="{738E423F-6E8E-4E07-B8FE-4B5853D7CA8B}" destId="{8678B5B5-4042-48F8-9F50-453C1ABE173D}" srcOrd="0" destOrd="0" presId="urn:microsoft.com/office/officeart/2018/2/layout/IconVerticalSolidList"/>
    <dgm:cxn modelId="{A58AA6AD-59FA-4E79-8B27-C4E87D1B9844}" type="presOf" srcId="{424D6E30-7667-46BF-A2FA-9ECD1107603B}" destId="{CEB3937D-4620-4BFA-BBBC-EE0216EA532A}" srcOrd="0" destOrd="0" presId="urn:microsoft.com/office/officeart/2018/2/layout/IconVerticalSolidList"/>
    <dgm:cxn modelId="{BCCF9AE7-4047-4580-B8C7-A1D9DC478065}" srcId="{424D6E30-7667-46BF-A2FA-9ECD1107603B}" destId="{738E423F-6E8E-4E07-B8FE-4B5853D7CA8B}" srcOrd="1" destOrd="0" parTransId="{C65A36C5-3D1B-4E09-93CE-A8E9F49790DF}" sibTransId="{CA50D8D3-F7E7-4FF1-8324-1351D053A521}"/>
    <dgm:cxn modelId="{6F2D4B5C-7DD2-4ABA-8CF6-71D9BA2B011E}" type="presParOf" srcId="{CEB3937D-4620-4BFA-BBBC-EE0216EA532A}" destId="{6368BA94-C748-40A0-A23D-DFDE8F0DEE1E}" srcOrd="0" destOrd="0" presId="urn:microsoft.com/office/officeart/2018/2/layout/IconVerticalSolidList"/>
    <dgm:cxn modelId="{6F91A485-7EC4-45A0-A54F-4A81E2D58924}" type="presParOf" srcId="{6368BA94-C748-40A0-A23D-DFDE8F0DEE1E}" destId="{FE2938A6-9FFA-4461-8B4B-36A730F48DAC}" srcOrd="0" destOrd="0" presId="urn:microsoft.com/office/officeart/2018/2/layout/IconVerticalSolidList"/>
    <dgm:cxn modelId="{C8C3743F-6EB5-4B48-BE52-AD393ADB1C7B}" type="presParOf" srcId="{6368BA94-C748-40A0-A23D-DFDE8F0DEE1E}" destId="{CDB28D45-DEE7-4AA0-8635-0A02887368B5}" srcOrd="1" destOrd="0" presId="urn:microsoft.com/office/officeart/2018/2/layout/IconVerticalSolidList"/>
    <dgm:cxn modelId="{7DE3534A-8507-4F0C-94AB-D50D371FBB91}" type="presParOf" srcId="{6368BA94-C748-40A0-A23D-DFDE8F0DEE1E}" destId="{E7FEEC9B-D3E0-4C38-84AD-A57438692336}" srcOrd="2" destOrd="0" presId="urn:microsoft.com/office/officeart/2018/2/layout/IconVerticalSolidList"/>
    <dgm:cxn modelId="{436F82DE-1607-441B-B708-CA5223635E58}" type="presParOf" srcId="{6368BA94-C748-40A0-A23D-DFDE8F0DEE1E}" destId="{B91C5785-DB54-410B-8621-9F86733151FE}" srcOrd="3" destOrd="0" presId="urn:microsoft.com/office/officeart/2018/2/layout/IconVerticalSolidList"/>
    <dgm:cxn modelId="{F635ADA6-819E-4D73-8E7F-6589639798B3}" type="presParOf" srcId="{CEB3937D-4620-4BFA-BBBC-EE0216EA532A}" destId="{69ACD2EA-E573-4A13-97F7-3AE5CB27D59E}" srcOrd="1" destOrd="0" presId="urn:microsoft.com/office/officeart/2018/2/layout/IconVerticalSolidList"/>
    <dgm:cxn modelId="{CFD60A3B-F9B2-4515-83AC-69E4C77546D8}" type="presParOf" srcId="{CEB3937D-4620-4BFA-BBBC-EE0216EA532A}" destId="{FBC7DC45-B87E-4275-8E72-A69F03536E77}" srcOrd="2" destOrd="0" presId="urn:microsoft.com/office/officeart/2018/2/layout/IconVerticalSolidList"/>
    <dgm:cxn modelId="{F84BF181-FCDC-4D3F-A851-28F9A1840389}" type="presParOf" srcId="{FBC7DC45-B87E-4275-8E72-A69F03536E77}" destId="{E9940BDC-D072-4713-9E55-5B0C40E91713}" srcOrd="0" destOrd="0" presId="urn:microsoft.com/office/officeart/2018/2/layout/IconVerticalSolidList"/>
    <dgm:cxn modelId="{D137AA5D-A0DD-419B-85E2-50551F4BF0FB}" type="presParOf" srcId="{FBC7DC45-B87E-4275-8E72-A69F03536E77}" destId="{90524CB5-48F4-41BB-BBCC-057818CB759A}" srcOrd="1" destOrd="0" presId="urn:microsoft.com/office/officeart/2018/2/layout/IconVerticalSolidList"/>
    <dgm:cxn modelId="{3D00FD3F-767B-494D-9BB8-828F8846BF8F}" type="presParOf" srcId="{FBC7DC45-B87E-4275-8E72-A69F03536E77}" destId="{F9A5505B-1E07-467D-BD4D-637E4F98F448}" srcOrd="2" destOrd="0" presId="urn:microsoft.com/office/officeart/2018/2/layout/IconVerticalSolidList"/>
    <dgm:cxn modelId="{7BB3165C-9E49-47D5-8399-D1A24033E24F}" type="presParOf" srcId="{FBC7DC45-B87E-4275-8E72-A69F03536E77}" destId="{8678B5B5-4042-48F8-9F50-453C1ABE173D}" srcOrd="3" destOrd="0" presId="urn:microsoft.com/office/officeart/2018/2/layout/IconVerticalSolidList"/>
    <dgm:cxn modelId="{A227E812-C92E-4BD5-A4BD-C8287532CC8C}" type="presParOf" srcId="{CEB3937D-4620-4BFA-BBBC-EE0216EA532A}" destId="{03101A6C-3CDD-4EE6-871D-9EF757F20870}" srcOrd="3" destOrd="0" presId="urn:microsoft.com/office/officeart/2018/2/layout/IconVerticalSolidList"/>
    <dgm:cxn modelId="{3CE54F63-FB39-4F28-8EBE-59A96A07D066}" type="presParOf" srcId="{CEB3937D-4620-4BFA-BBBC-EE0216EA532A}" destId="{D8209A4C-F399-4B4D-95E0-F79D7F9FE943}" srcOrd="4" destOrd="0" presId="urn:microsoft.com/office/officeart/2018/2/layout/IconVerticalSolidList"/>
    <dgm:cxn modelId="{1067EF4E-A700-491C-8339-73CB53EDF8B9}" type="presParOf" srcId="{D8209A4C-F399-4B4D-95E0-F79D7F9FE943}" destId="{97C86591-D760-4834-9F97-881CD4BC617E}" srcOrd="0" destOrd="0" presId="urn:microsoft.com/office/officeart/2018/2/layout/IconVerticalSolidList"/>
    <dgm:cxn modelId="{E5D27DBA-22F7-4C55-AAFE-D5509624D39D}" type="presParOf" srcId="{D8209A4C-F399-4B4D-95E0-F79D7F9FE943}" destId="{C7504301-439F-4770-94BD-5FE5915EA7E3}" srcOrd="1" destOrd="0" presId="urn:microsoft.com/office/officeart/2018/2/layout/IconVerticalSolidList"/>
    <dgm:cxn modelId="{F3AD3D6E-DF43-4780-A068-2579C4E67E6C}" type="presParOf" srcId="{D8209A4C-F399-4B4D-95E0-F79D7F9FE943}" destId="{00400C2D-D58D-44D7-ACE5-D8B4AB1DB537}" srcOrd="2" destOrd="0" presId="urn:microsoft.com/office/officeart/2018/2/layout/IconVerticalSolidList"/>
    <dgm:cxn modelId="{0E4154A4-CDAA-4BF1-B957-3F3FF134D7FE}" type="presParOf" srcId="{D8209A4C-F399-4B4D-95E0-F79D7F9FE943}" destId="{FC50769B-07C5-4621-B963-D844E9CAE594}" srcOrd="3" destOrd="0" presId="urn:microsoft.com/office/officeart/2018/2/layout/IconVerticalSolidList"/>
    <dgm:cxn modelId="{3A9B6ED9-240E-4977-B633-E8343C3983C3}" type="presParOf" srcId="{CEB3937D-4620-4BFA-BBBC-EE0216EA532A}" destId="{B8C88834-32EA-4184-9A01-3CA409233258}" srcOrd="5" destOrd="0" presId="urn:microsoft.com/office/officeart/2018/2/layout/IconVerticalSolidList"/>
    <dgm:cxn modelId="{A856FCD8-C655-48E0-B757-7850458EB22F}" type="presParOf" srcId="{CEB3937D-4620-4BFA-BBBC-EE0216EA532A}" destId="{C2AB1C50-8CDC-423D-B973-B9162F4A3209}" srcOrd="6" destOrd="0" presId="urn:microsoft.com/office/officeart/2018/2/layout/IconVerticalSolidList"/>
    <dgm:cxn modelId="{1492FDF7-CC68-4F5F-809A-C92372EDF723}" type="presParOf" srcId="{C2AB1C50-8CDC-423D-B973-B9162F4A3209}" destId="{6A422AF8-7E14-4D5F-9DF0-56AB43AC2DBE}" srcOrd="0" destOrd="0" presId="urn:microsoft.com/office/officeart/2018/2/layout/IconVerticalSolidList"/>
    <dgm:cxn modelId="{44062302-060E-497B-B19D-372AA371FC26}" type="presParOf" srcId="{C2AB1C50-8CDC-423D-B973-B9162F4A3209}" destId="{E0F1573F-C8A8-4BC7-9C85-49801CF91BF9}" srcOrd="1" destOrd="0" presId="urn:microsoft.com/office/officeart/2018/2/layout/IconVerticalSolidList"/>
    <dgm:cxn modelId="{87D7DA99-2F4C-45A1-9936-960359D743D6}" type="presParOf" srcId="{C2AB1C50-8CDC-423D-B973-B9162F4A3209}" destId="{ADEC0289-CEA7-4D71-88C3-B2D246CAF8BE}" srcOrd="2" destOrd="0" presId="urn:microsoft.com/office/officeart/2018/2/layout/IconVerticalSolidList"/>
    <dgm:cxn modelId="{1C7875DE-2409-4992-98CB-158CF8F4A41F}" type="presParOf" srcId="{C2AB1C50-8CDC-423D-B973-B9162F4A3209}" destId="{AF775AD6-BF66-4DCB-A39F-8146704A88D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4D6E30-7667-46BF-A2FA-9ECD1107603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B96DA72-50CB-48F6-9517-A506EAE21E73}">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Ballpark Commons</a:t>
          </a:r>
        </a:p>
      </dgm:t>
    </dgm:pt>
    <dgm:pt modelId="{E7F43D62-1B6E-4460-80E8-1041B32F163F}" type="par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C369E45-41E8-4496-8B7D-1824FA81C688}" type="sib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738E423F-6E8E-4E07-B8FE-4B5853D7CA8B}">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Gateway Gardens</a:t>
          </a:r>
        </a:p>
      </dgm:t>
    </dgm:pt>
    <dgm:pt modelId="{C65A36C5-3D1B-4E09-93CE-A8E9F49790DF}" type="par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A50D8D3-F7E7-4FF1-8324-1351D053A521}" type="sib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77EBEA4-4B86-41FD-83B3-BAF09989E196}">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Zion Church Adaptive Reuse</a:t>
          </a:r>
        </a:p>
      </dgm:t>
    </dgm:pt>
    <dgm:pt modelId="{AA4756FB-62ED-490B-960C-11AD63DC620C}" type="par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35C4E407-3D1D-4683-AF02-E334A30250F1}" type="sib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63E8D4F7-AA8C-489D-8BB0-9FDAA62B7AAF}">
      <dgm:prSet custT="1"/>
      <dgm:spPr/>
      <dgm:t>
        <a:bodyPr/>
        <a:lstStyle/>
        <a:p>
          <a:pPr>
            <a:lnSpc>
              <a:spcPct val="100000"/>
            </a:lnSpc>
          </a:pPr>
          <a:r>
            <a:rPr lang="en-US" sz="3200">
              <a:solidFill>
                <a:srgbClr val="2E3D5D"/>
              </a:solidFill>
              <a:latin typeface="Arial" panose="020B0604020202020204" pitchFamily="34" charset="0"/>
              <a:cs typeface="Arial" panose="020B0604020202020204" pitchFamily="34" charset="0"/>
            </a:rPr>
            <a:t>Yorktowne (Commercial Spaces)</a:t>
          </a:r>
        </a:p>
      </dgm:t>
    </dgm:pt>
    <dgm:pt modelId="{60BC86AB-837B-43F7-9901-F55AC8A8FEA8}" type="par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2A65ACE-31EE-473F-9C6D-AD559D5FC5E6}" type="sib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EB3937D-4620-4BFA-BBBC-EE0216EA532A}" type="pres">
      <dgm:prSet presAssocID="{424D6E30-7667-46BF-A2FA-9ECD1107603B}" presName="root" presStyleCnt="0">
        <dgm:presLayoutVars>
          <dgm:dir/>
          <dgm:resizeHandles val="exact"/>
        </dgm:presLayoutVars>
      </dgm:prSet>
      <dgm:spPr/>
    </dgm:pt>
    <dgm:pt modelId="{6368BA94-C748-40A0-A23D-DFDE8F0DEE1E}" type="pres">
      <dgm:prSet presAssocID="{CB96DA72-50CB-48F6-9517-A506EAE21E73}" presName="compNode" presStyleCnt="0"/>
      <dgm:spPr/>
    </dgm:pt>
    <dgm:pt modelId="{FE2938A6-9FFA-4461-8B4B-36A730F48DAC}" type="pres">
      <dgm:prSet presAssocID="{CB96DA72-50CB-48F6-9517-A506EAE21E73}" presName="bgRect" presStyleLbl="bgShp" presStyleIdx="0" presStyleCnt="4" custLinFactNeighborX="-19052" custLinFactNeighborY="1466"/>
      <dgm:spPr/>
    </dgm:pt>
    <dgm:pt modelId="{CDB28D45-DEE7-4AA0-8635-0A02887368B5}" type="pres">
      <dgm:prSet presAssocID="{CB96DA72-50CB-48F6-9517-A506EAE21E73}"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ools with solid fill"/>
        </a:ext>
      </dgm:extLst>
    </dgm:pt>
    <dgm:pt modelId="{E7FEEC9B-D3E0-4C38-84AD-A57438692336}" type="pres">
      <dgm:prSet presAssocID="{CB96DA72-50CB-48F6-9517-A506EAE21E73}" presName="spaceRect" presStyleCnt="0"/>
      <dgm:spPr/>
    </dgm:pt>
    <dgm:pt modelId="{B91C5785-DB54-410B-8621-9F86733151FE}" type="pres">
      <dgm:prSet presAssocID="{CB96DA72-50CB-48F6-9517-A506EAE21E73}" presName="parTx" presStyleLbl="revTx" presStyleIdx="0" presStyleCnt="4">
        <dgm:presLayoutVars>
          <dgm:chMax val="0"/>
          <dgm:chPref val="0"/>
        </dgm:presLayoutVars>
      </dgm:prSet>
      <dgm:spPr/>
    </dgm:pt>
    <dgm:pt modelId="{69ACD2EA-E573-4A13-97F7-3AE5CB27D59E}" type="pres">
      <dgm:prSet presAssocID="{8C369E45-41E8-4496-8B7D-1824FA81C688}" presName="sibTrans" presStyleCnt="0"/>
      <dgm:spPr/>
    </dgm:pt>
    <dgm:pt modelId="{FBC7DC45-B87E-4275-8E72-A69F03536E77}" type="pres">
      <dgm:prSet presAssocID="{738E423F-6E8E-4E07-B8FE-4B5853D7CA8B}" presName="compNode" presStyleCnt="0"/>
      <dgm:spPr/>
    </dgm:pt>
    <dgm:pt modelId="{E9940BDC-D072-4713-9E55-5B0C40E91713}" type="pres">
      <dgm:prSet presAssocID="{738E423F-6E8E-4E07-B8FE-4B5853D7CA8B}" presName="bgRect" presStyleLbl="bgShp" presStyleIdx="1" presStyleCnt="4"/>
      <dgm:spPr/>
    </dgm:pt>
    <dgm:pt modelId="{90524CB5-48F4-41BB-BBCC-057818CB759A}" type="pres">
      <dgm:prSet presAssocID="{738E423F-6E8E-4E07-B8FE-4B5853D7CA8B}"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ill scene with solid fill"/>
        </a:ext>
      </dgm:extLst>
    </dgm:pt>
    <dgm:pt modelId="{F9A5505B-1E07-467D-BD4D-637E4F98F448}" type="pres">
      <dgm:prSet presAssocID="{738E423F-6E8E-4E07-B8FE-4B5853D7CA8B}" presName="spaceRect" presStyleCnt="0"/>
      <dgm:spPr/>
    </dgm:pt>
    <dgm:pt modelId="{8678B5B5-4042-48F8-9F50-453C1ABE173D}" type="pres">
      <dgm:prSet presAssocID="{738E423F-6E8E-4E07-B8FE-4B5853D7CA8B}" presName="parTx" presStyleLbl="revTx" presStyleIdx="1" presStyleCnt="4">
        <dgm:presLayoutVars>
          <dgm:chMax val="0"/>
          <dgm:chPref val="0"/>
        </dgm:presLayoutVars>
      </dgm:prSet>
      <dgm:spPr/>
    </dgm:pt>
    <dgm:pt modelId="{03101A6C-3CDD-4EE6-871D-9EF757F20870}" type="pres">
      <dgm:prSet presAssocID="{CA50D8D3-F7E7-4FF1-8324-1351D053A521}" presName="sibTrans" presStyleCnt="0"/>
      <dgm:spPr/>
    </dgm:pt>
    <dgm:pt modelId="{D8209A4C-F399-4B4D-95E0-F79D7F9FE943}" type="pres">
      <dgm:prSet presAssocID="{877EBEA4-4B86-41FD-83B3-BAF09989E196}" presName="compNode" presStyleCnt="0"/>
      <dgm:spPr/>
    </dgm:pt>
    <dgm:pt modelId="{97C86591-D760-4834-9F97-881CD4BC617E}" type="pres">
      <dgm:prSet presAssocID="{877EBEA4-4B86-41FD-83B3-BAF09989E196}" presName="bgRect" presStyleLbl="bgShp" presStyleIdx="2" presStyleCnt="4"/>
      <dgm:spPr/>
    </dgm:pt>
    <dgm:pt modelId="{C7504301-439F-4770-94BD-5FE5915EA7E3}" type="pres">
      <dgm:prSet presAssocID="{877EBEA4-4B86-41FD-83B3-BAF09989E196}" presName="iconRect" presStyleLbl="node1" presStyleIdx="2"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ools with solid fill"/>
        </a:ext>
      </dgm:extLst>
    </dgm:pt>
    <dgm:pt modelId="{00400C2D-D58D-44D7-ACE5-D8B4AB1DB537}" type="pres">
      <dgm:prSet presAssocID="{877EBEA4-4B86-41FD-83B3-BAF09989E196}" presName="spaceRect" presStyleCnt="0"/>
      <dgm:spPr/>
    </dgm:pt>
    <dgm:pt modelId="{FC50769B-07C5-4621-B963-D844E9CAE594}" type="pres">
      <dgm:prSet presAssocID="{877EBEA4-4B86-41FD-83B3-BAF09989E196}" presName="parTx" presStyleLbl="revTx" presStyleIdx="2" presStyleCnt="4">
        <dgm:presLayoutVars>
          <dgm:chMax val="0"/>
          <dgm:chPref val="0"/>
        </dgm:presLayoutVars>
      </dgm:prSet>
      <dgm:spPr/>
    </dgm:pt>
    <dgm:pt modelId="{B8C88834-32EA-4184-9A01-3CA409233258}" type="pres">
      <dgm:prSet presAssocID="{35C4E407-3D1D-4683-AF02-E334A30250F1}" presName="sibTrans" presStyleCnt="0"/>
      <dgm:spPr/>
    </dgm:pt>
    <dgm:pt modelId="{C2AB1C50-8CDC-423D-B973-B9162F4A3209}" type="pres">
      <dgm:prSet presAssocID="{63E8D4F7-AA8C-489D-8BB0-9FDAA62B7AAF}" presName="compNode" presStyleCnt="0"/>
      <dgm:spPr/>
    </dgm:pt>
    <dgm:pt modelId="{6A422AF8-7E14-4D5F-9DF0-56AB43AC2DBE}" type="pres">
      <dgm:prSet presAssocID="{63E8D4F7-AA8C-489D-8BB0-9FDAA62B7AAF}" presName="bgRect" presStyleLbl="bgShp" presStyleIdx="3" presStyleCnt="4"/>
      <dgm:spPr/>
    </dgm:pt>
    <dgm:pt modelId="{E0F1573F-C8A8-4BC7-9C85-49801CF91BF9}" type="pres">
      <dgm:prSet presAssocID="{63E8D4F7-AA8C-489D-8BB0-9FDAA62B7AAF}" presName="iconRect" presStyleLbl="node1" presStyleIdx="3"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overed plate with solid fill"/>
        </a:ext>
      </dgm:extLst>
    </dgm:pt>
    <dgm:pt modelId="{ADEC0289-CEA7-4D71-88C3-B2D246CAF8BE}" type="pres">
      <dgm:prSet presAssocID="{63E8D4F7-AA8C-489D-8BB0-9FDAA62B7AAF}" presName="spaceRect" presStyleCnt="0"/>
      <dgm:spPr/>
    </dgm:pt>
    <dgm:pt modelId="{AF775AD6-BF66-4DCB-A39F-8146704A88D2}" type="pres">
      <dgm:prSet presAssocID="{63E8D4F7-AA8C-489D-8BB0-9FDAA62B7AAF}" presName="parTx" presStyleLbl="revTx" presStyleIdx="3" presStyleCnt="4">
        <dgm:presLayoutVars>
          <dgm:chMax val="0"/>
          <dgm:chPref val="0"/>
        </dgm:presLayoutVars>
      </dgm:prSet>
      <dgm:spPr/>
    </dgm:pt>
  </dgm:ptLst>
  <dgm:cxnLst>
    <dgm:cxn modelId="{04D0AF12-7934-473A-AEC8-3D15603C1586}" type="presOf" srcId="{877EBEA4-4B86-41FD-83B3-BAF09989E196}" destId="{FC50769B-07C5-4621-B963-D844E9CAE594}" srcOrd="0" destOrd="0" presId="urn:microsoft.com/office/officeart/2018/2/layout/IconVerticalSolidList"/>
    <dgm:cxn modelId="{31A10337-C732-44E1-8AE4-A934CC37558E}" srcId="{424D6E30-7667-46BF-A2FA-9ECD1107603B}" destId="{63E8D4F7-AA8C-489D-8BB0-9FDAA62B7AAF}" srcOrd="3" destOrd="0" parTransId="{60BC86AB-837B-43F7-9901-F55AC8A8FEA8}" sibTransId="{82A65ACE-31EE-473F-9C6D-AD559D5FC5E6}"/>
    <dgm:cxn modelId="{4D97DC62-622A-457E-9003-74A889392E6C}" srcId="{424D6E30-7667-46BF-A2FA-9ECD1107603B}" destId="{877EBEA4-4B86-41FD-83B3-BAF09989E196}" srcOrd="2" destOrd="0" parTransId="{AA4756FB-62ED-490B-960C-11AD63DC620C}" sibTransId="{35C4E407-3D1D-4683-AF02-E334A30250F1}"/>
    <dgm:cxn modelId="{2BA07B76-BDC0-483E-8B50-F806005C4895}" type="presOf" srcId="{63E8D4F7-AA8C-489D-8BB0-9FDAA62B7AAF}" destId="{AF775AD6-BF66-4DCB-A39F-8146704A88D2}" srcOrd="0" destOrd="0" presId="urn:microsoft.com/office/officeart/2018/2/layout/IconVerticalSolidList"/>
    <dgm:cxn modelId="{0EE92EAA-7BE4-49B5-A71D-23351E8A5A79}" srcId="{424D6E30-7667-46BF-A2FA-9ECD1107603B}" destId="{CB96DA72-50CB-48F6-9517-A506EAE21E73}" srcOrd="0" destOrd="0" parTransId="{E7F43D62-1B6E-4460-80E8-1041B32F163F}" sibTransId="{8C369E45-41E8-4496-8B7D-1824FA81C688}"/>
    <dgm:cxn modelId="{88ADF4AB-84AF-491D-BACA-FDC9C52B5BF7}" type="presOf" srcId="{CB96DA72-50CB-48F6-9517-A506EAE21E73}" destId="{B91C5785-DB54-410B-8621-9F86733151FE}" srcOrd="0" destOrd="0" presId="urn:microsoft.com/office/officeart/2018/2/layout/IconVerticalSolidList"/>
    <dgm:cxn modelId="{D2076FAC-AB7C-4B04-9A6A-294C6AB44069}" type="presOf" srcId="{738E423F-6E8E-4E07-B8FE-4B5853D7CA8B}" destId="{8678B5B5-4042-48F8-9F50-453C1ABE173D}" srcOrd="0" destOrd="0" presId="urn:microsoft.com/office/officeart/2018/2/layout/IconVerticalSolidList"/>
    <dgm:cxn modelId="{A58AA6AD-59FA-4E79-8B27-C4E87D1B9844}" type="presOf" srcId="{424D6E30-7667-46BF-A2FA-9ECD1107603B}" destId="{CEB3937D-4620-4BFA-BBBC-EE0216EA532A}" srcOrd="0" destOrd="0" presId="urn:microsoft.com/office/officeart/2018/2/layout/IconVerticalSolidList"/>
    <dgm:cxn modelId="{BCCF9AE7-4047-4580-B8C7-A1D9DC478065}" srcId="{424D6E30-7667-46BF-A2FA-9ECD1107603B}" destId="{738E423F-6E8E-4E07-B8FE-4B5853D7CA8B}" srcOrd="1" destOrd="0" parTransId="{C65A36C5-3D1B-4E09-93CE-A8E9F49790DF}" sibTransId="{CA50D8D3-F7E7-4FF1-8324-1351D053A521}"/>
    <dgm:cxn modelId="{6F2D4B5C-7DD2-4ABA-8CF6-71D9BA2B011E}" type="presParOf" srcId="{CEB3937D-4620-4BFA-BBBC-EE0216EA532A}" destId="{6368BA94-C748-40A0-A23D-DFDE8F0DEE1E}" srcOrd="0" destOrd="0" presId="urn:microsoft.com/office/officeart/2018/2/layout/IconVerticalSolidList"/>
    <dgm:cxn modelId="{6F91A485-7EC4-45A0-A54F-4A81E2D58924}" type="presParOf" srcId="{6368BA94-C748-40A0-A23D-DFDE8F0DEE1E}" destId="{FE2938A6-9FFA-4461-8B4B-36A730F48DAC}" srcOrd="0" destOrd="0" presId="urn:microsoft.com/office/officeart/2018/2/layout/IconVerticalSolidList"/>
    <dgm:cxn modelId="{C8C3743F-6EB5-4B48-BE52-AD393ADB1C7B}" type="presParOf" srcId="{6368BA94-C748-40A0-A23D-DFDE8F0DEE1E}" destId="{CDB28D45-DEE7-4AA0-8635-0A02887368B5}" srcOrd="1" destOrd="0" presId="urn:microsoft.com/office/officeart/2018/2/layout/IconVerticalSolidList"/>
    <dgm:cxn modelId="{7DE3534A-8507-4F0C-94AB-D50D371FBB91}" type="presParOf" srcId="{6368BA94-C748-40A0-A23D-DFDE8F0DEE1E}" destId="{E7FEEC9B-D3E0-4C38-84AD-A57438692336}" srcOrd="2" destOrd="0" presId="urn:microsoft.com/office/officeart/2018/2/layout/IconVerticalSolidList"/>
    <dgm:cxn modelId="{436F82DE-1607-441B-B708-CA5223635E58}" type="presParOf" srcId="{6368BA94-C748-40A0-A23D-DFDE8F0DEE1E}" destId="{B91C5785-DB54-410B-8621-9F86733151FE}" srcOrd="3" destOrd="0" presId="urn:microsoft.com/office/officeart/2018/2/layout/IconVerticalSolidList"/>
    <dgm:cxn modelId="{F635ADA6-819E-4D73-8E7F-6589639798B3}" type="presParOf" srcId="{CEB3937D-4620-4BFA-BBBC-EE0216EA532A}" destId="{69ACD2EA-E573-4A13-97F7-3AE5CB27D59E}" srcOrd="1" destOrd="0" presId="urn:microsoft.com/office/officeart/2018/2/layout/IconVerticalSolidList"/>
    <dgm:cxn modelId="{CFD60A3B-F9B2-4515-83AC-69E4C77546D8}" type="presParOf" srcId="{CEB3937D-4620-4BFA-BBBC-EE0216EA532A}" destId="{FBC7DC45-B87E-4275-8E72-A69F03536E77}" srcOrd="2" destOrd="0" presId="urn:microsoft.com/office/officeart/2018/2/layout/IconVerticalSolidList"/>
    <dgm:cxn modelId="{F84BF181-FCDC-4D3F-A851-28F9A1840389}" type="presParOf" srcId="{FBC7DC45-B87E-4275-8E72-A69F03536E77}" destId="{E9940BDC-D072-4713-9E55-5B0C40E91713}" srcOrd="0" destOrd="0" presId="urn:microsoft.com/office/officeart/2018/2/layout/IconVerticalSolidList"/>
    <dgm:cxn modelId="{D137AA5D-A0DD-419B-85E2-50551F4BF0FB}" type="presParOf" srcId="{FBC7DC45-B87E-4275-8E72-A69F03536E77}" destId="{90524CB5-48F4-41BB-BBCC-057818CB759A}" srcOrd="1" destOrd="0" presId="urn:microsoft.com/office/officeart/2018/2/layout/IconVerticalSolidList"/>
    <dgm:cxn modelId="{3D00FD3F-767B-494D-9BB8-828F8846BF8F}" type="presParOf" srcId="{FBC7DC45-B87E-4275-8E72-A69F03536E77}" destId="{F9A5505B-1E07-467D-BD4D-637E4F98F448}" srcOrd="2" destOrd="0" presId="urn:microsoft.com/office/officeart/2018/2/layout/IconVerticalSolidList"/>
    <dgm:cxn modelId="{7BB3165C-9E49-47D5-8399-D1A24033E24F}" type="presParOf" srcId="{FBC7DC45-B87E-4275-8E72-A69F03536E77}" destId="{8678B5B5-4042-48F8-9F50-453C1ABE173D}" srcOrd="3" destOrd="0" presId="urn:microsoft.com/office/officeart/2018/2/layout/IconVerticalSolidList"/>
    <dgm:cxn modelId="{A227E812-C92E-4BD5-A4BD-C8287532CC8C}" type="presParOf" srcId="{CEB3937D-4620-4BFA-BBBC-EE0216EA532A}" destId="{03101A6C-3CDD-4EE6-871D-9EF757F20870}" srcOrd="3" destOrd="0" presId="urn:microsoft.com/office/officeart/2018/2/layout/IconVerticalSolidList"/>
    <dgm:cxn modelId="{3CE54F63-FB39-4F28-8EBE-59A96A07D066}" type="presParOf" srcId="{CEB3937D-4620-4BFA-BBBC-EE0216EA532A}" destId="{D8209A4C-F399-4B4D-95E0-F79D7F9FE943}" srcOrd="4" destOrd="0" presId="urn:microsoft.com/office/officeart/2018/2/layout/IconVerticalSolidList"/>
    <dgm:cxn modelId="{1067EF4E-A700-491C-8339-73CB53EDF8B9}" type="presParOf" srcId="{D8209A4C-F399-4B4D-95E0-F79D7F9FE943}" destId="{97C86591-D760-4834-9F97-881CD4BC617E}" srcOrd="0" destOrd="0" presId="urn:microsoft.com/office/officeart/2018/2/layout/IconVerticalSolidList"/>
    <dgm:cxn modelId="{E5D27DBA-22F7-4C55-AAFE-D5509624D39D}" type="presParOf" srcId="{D8209A4C-F399-4B4D-95E0-F79D7F9FE943}" destId="{C7504301-439F-4770-94BD-5FE5915EA7E3}" srcOrd="1" destOrd="0" presId="urn:microsoft.com/office/officeart/2018/2/layout/IconVerticalSolidList"/>
    <dgm:cxn modelId="{F3AD3D6E-DF43-4780-A068-2579C4E67E6C}" type="presParOf" srcId="{D8209A4C-F399-4B4D-95E0-F79D7F9FE943}" destId="{00400C2D-D58D-44D7-ACE5-D8B4AB1DB537}" srcOrd="2" destOrd="0" presId="urn:microsoft.com/office/officeart/2018/2/layout/IconVerticalSolidList"/>
    <dgm:cxn modelId="{0E4154A4-CDAA-4BF1-B957-3F3FF134D7FE}" type="presParOf" srcId="{D8209A4C-F399-4B4D-95E0-F79D7F9FE943}" destId="{FC50769B-07C5-4621-B963-D844E9CAE594}" srcOrd="3" destOrd="0" presId="urn:microsoft.com/office/officeart/2018/2/layout/IconVerticalSolidList"/>
    <dgm:cxn modelId="{3A9B6ED9-240E-4977-B633-E8343C3983C3}" type="presParOf" srcId="{CEB3937D-4620-4BFA-BBBC-EE0216EA532A}" destId="{B8C88834-32EA-4184-9A01-3CA409233258}" srcOrd="5" destOrd="0" presId="urn:microsoft.com/office/officeart/2018/2/layout/IconVerticalSolidList"/>
    <dgm:cxn modelId="{A856FCD8-C655-48E0-B757-7850458EB22F}" type="presParOf" srcId="{CEB3937D-4620-4BFA-BBBC-EE0216EA532A}" destId="{C2AB1C50-8CDC-423D-B973-B9162F4A3209}" srcOrd="6" destOrd="0" presId="urn:microsoft.com/office/officeart/2018/2/layout/IconVerticalSolidList"/>
    <dgm:cxn modelId="{1492FDF7-CC68-4F5F-809A-C92372EDF723}" type="presParOf" srcId="{C2AB1C50-8CDC-423D-B973-B9162F4A3209}" destId="{6A422AF8-7E14-4D5F-9DF0-56AB43AC2DBE}" srcOrd="0" destOrd="0" presId="urn:microsoft.com/office/officeart/2018/2/layout/IconVerticalSolidList"/>
    <dgm:cxn modelId="{44062302-060E-497B-B19D-372AA371FC26}" type="presParOf" srcId="{C2AB1C50-8CDC-423D-B973-B9162F4A3209}" destId="{E0F1573F-C8A8-4BC7-9C85-49801CF91BF9}" srcOrd="1" destOrd="0" presId="urn:microsoft.com/office/officeart/2018/2/layout/IconVerticalSolidList"/>
    <dgm:cxn modelId="{87D7DA99-2F4C-45A1-9936-960359D743D6}" type="presParOf" srcId="{C2AB1C50-8CDC-423D-B973-B9162F4A3209}" destId="{ADEC0289-CEA7-4D71-88C3-B2D246CAF8BE}" srcOrd="2" destOrd="0" presId="urn:microsoft.com/office/officeart/2018/2/layout/IconVerticalSolidList"/>
    <dgm:cxn modelId="{1C7875DE-2409-4992-98CB-158CF8F4A41F}" type="presParOf" srcId="{C2AB1C50-8CDC-423D-B973-B9162F4A3209}" destId="{AF775AD6-BF66-4DCB-A39F-8146704A88D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4D6E30-7667-46BF-A2FA-9ECD1107603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B96DA72-50CB-48F6-9517-A506EAE21E73}">
      <dgm:prSet custT="1"/>
      <dgm:spPr/>
      <dgm:t>
        <a:bodyPr/>
        <a:lstStyle/>
        <a:p>
          <a:pPr>
            <a:lnSpc>
              <a:spcPct val="100000"/>
            </a:lnSpc>
          </a:pPr>
          <a:r>
            <a:rPr lang="en-US" sz="3200" dirty="0">
              <a:solidFill>
                <a:srgbClr val="2E3D5D"/>
              </a:solidFill>
              <a:latin typeface="Arial" panose="020B0604020202020204" pitchFamily="34" charset="0"/>
              <a:cs typeface="Arial" panose="020B0604020202020204" pitchFamily="34" charset="0"/>
            </a:rPr>
            <a:t>Codorus Greenway</a:t>
          </a:r>
        </a:p>
      </dgm:t>
    </dgm:pt>
    <dgm:pt modelId="{E7F43D62-1B6E-4460-80E8-1041B32F163F}" type="par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C369E45-41E8-4496-8B7D-1824FA81C688}" type="sibTrans" cxnId="{0EE92EAA-7BE4-49B5-A71D-23351E8A5A79}">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738E423F-6E8E-4E07-B8FE-4B5853D7CA8B}">
      <dgm:prSet custT="1"/>
      <dgm:spPr/>
      <dgm:t>
        <a:bodyPr/>
        <a:lstStyle/>
        <a:p>
          <a:pPr>
            <a:lnSpc>
              <a:spcPct val="100000"/>
            </a:lnSpc>
          </a:pPr>
          <a:r>
            <a:rPr lang="en-US" sz="3200" dirty="0">
              <a:solidFill>
                <a:srgbClr val="2E3D5D"/>
              </a:solidFill>
              <a:latin typeface="Arial" panose="020B0604020202020204" pitchFamily="34" charset="0"/>
              <a:cs typeface="Arial" panose="020B0604020202020204" pitchFamily="34" charset="0"/>
            </a:rPr>
            <a:t>Glen Rock Ruins Plaza</a:t>
          </a:r>
        </a:p>
      </dgm:t>
    </dgm:pt>
    <dgm:pt modelId="{C65A36C5-3D1B-4E09-93CE-A8E9F49790DF}" type="par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A50D8D3-F7E7-4FF1-8324-1351D053A521}" type="sibTrans" cxnId="{BCCF9AE7-4047-4580-B8C7-A1D9DC478065}">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77EBEA4-4B86-41FD-83B3-BAF09989E196}">
      <dgm:prSet custT="1"/>
      <dgm:spPr/>
      <dgm:t>
        <a:bodyPr/>
        <a:lstStyle/>
        <a:p>
          <a:pPr>
            <a:lnSpc>
              <a:spcPct val="100000"/>
            </a:lnSpc>
          </a:pPr>
          <a:r>
            <a:rPr lang="en-US" sz="3200" dirty="0">
              <a:solidFill>
                <a:srgbClr val="2E3D5D"/>
              </a:solidFill>
              <a:latin typeface="Arial" panose="020B0604020202020204" pitchFamily="34" charset="0"/>
              <a:cs typeface="Arial" panose="020B0604020202020204" pitchFamily="34" charset="0"/>
            </a:rPr>
            <a:t>EPA Community Assessment Grant</a:t>
          </a:r>
        </a:p>
      </dgm:t>
    </dgm:pt>
    <dgm:pt modelId="{AA4756FB-62ED-490B-960C-11AD63DC620C}" type="par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35C4E407-3D1D-4683-AF02-E334A30250F1}" type="sibTrans" cxnId="{4D97DC62-622A-457E-9003-74A889392E6C}">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63E8D4F7-AA8C-489D-8BB0-9FDAA62B7AAF}">
      <dgm:prSet custT="1"/>
      <dgm:spPr/>
      <dgm:t>
        <a:bodyPr/>
        <a:lstStyle/>
        <a:p>
          <a:pPr>
            <a:lnSpc>
              <a:spcPct val="100000"/>
            </a:lnSpc>
          </a:pPr>
          <a:endParaRPr lang="en-US" sz="3200" dirty="0">
            <a:solidFill>
              <a:srgbClr val="2E3D5D"/>
            </a:solidFill>
            <a:latin typeface="Arial" panose="020B0604020202020204" pitchFamily="34" charset="0"/>
            <a:cs typeface="Arial" panose="020B0604020202020204" pitchFamily="34" charset="0"/>
          </a:endParaRPr>
        </a:p>
      </dgm:t>
    </dgm:pt>
    <dgm:pt modelId="{60BC86AB-837B-43F7-9901-F55AC8A8FEA8}" type="par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82A65ACE-31EE-473F-9C6D-AD559D5FC5E6}" type="sibTrans" cxnId="{31A10337-C732-44E1-8AE4-A934CC37558E}">
      <dgm:prSet/>
      <dgm:spPr/>
      <dgm:t>
        <a:bodyPr/>
        <a:lstStyle/>
        <a:p>
          <a:endParaRPr lang="en-US">
            <a:solidFill>
              <a:srgbClr val="2E3D5D"/>
            </a:solidFill>
            <a:latin typeface="Arial" panose="020B0604020202020204" pitchFamily="34" charset="0"/>
            <a:cs typeface="Arial" panose="020B0604020202020204" pitchFamily="34" charset="0"/>
          </a:endParaRPr>
        </a:p>
      </dgm:t>
    </dgm:pt>
    <dgm:pt modelId="{CEB3937D-4620-4BFA-BBBC-EE0216EA532A}" type="pres">
      <dgm:prSet presAssocID="{424D6E30-7667-46BF-A2FA-9ECD1107603B}" presName="root" presStyleCnt="0">
        <dgm:presLayoutVars>
          <dgm:dir/>
          <dgm:resizeHandles val="exact"/>
        </dgm:presLayoutVars>
      </dgm:prSet>
      <dgm:spPr/>
    </dgm:pt>
    <dgm:pt modelId="{6368BA94-C748-40A0-A23D-DFDE8F0DEE1E}" type="pres">
      <dgm:prSet presAssocID="{CB96DA72-50CB-48F6-9517-A506EAE21E73}" presName="compNode" presStyleCnt="0"/>
      <dgm:spPr/>
    </dgm:pt>
    <dgm:pt modelId="{FE2938A6-9FFA-4461-8B4B-36A730F48DAC}" type="pres">
      <dgm:prSet presAssocID="{CB96DA72-50CB-48F6-9517-A506EAE21E73}" presName="bgRect" presStyleLbl="bgShp" presStyleIdx="0" presStyleCnt="4" custLinFactNeighborX="-19052" custLinFactNeighborY="1466"/>
      <dgm:spPr/>
    </dgm:pt>
    <dgm:pt modelId="{CDB28D45-DEE7-4AA0-8635-0A02887368B5}" type="pres">
      <dgm:prSet presAssocID="{CB96DA72-50CB-48F6-9517-A506EAE21E7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E7FEEC9B-D3E0-4C38-84AD-A57438692336}" type="pres">
      <dgm:prSet presAssocID="{CB96DA72-50CB-48F6-9517-A506EAE21E73}" presName="spaceRect" presStyleCnt="0"/>
      <dgm:spPr/>
    </dgm:pt>
    <dgm:pt modelId="{B91C5785-DB54-410B-8621-9F86733151FE}" type="pres">
      <dgm:prSet presAssocID="{CB96DA72-50CB-48F6-9517-A506EAE21E73}" presName="parTx" presStyleLbl="revTx" presStyleIdx="0" presStyleCnt="4">
        <dgm:presLayoutVars>
          <dgm:chMax val="0"/>
          <dgm:chPref val="0"/>
        </dgm:presLayoutVars>
      </dgm:prSet>
      <dgm:spPr/>
    </dgm:pt>
    <dgm:pt modelId="{69ACD2EA-E573-4A13-97F7-3AE5CB27D59E}" type="pres">
      <dgm:prSet presAssocID="{8C369E45-41E8-4496-8B7D-1824FA81C688}" presName="sibTrans" presStyleCnt="0"/>
      <dgm:spPr/>
    </dgm:pt>
    <dgm:pt modelId="{FBC7DC45-B87E-4275-8E72-A69F03536E77}" type="pres">
      <dgm:prSet presAssocID="{738E423F-6E8E-4E07-B8FE-4B5853D7CA8B}" presName="compNode" presStyleCnt="0"/>
      <dgm:spPr/>
    </dgm:pt>
    <dgm:pt modelId="{E9940BDC-D072-4713-9E55-5B0C40E91713}" type="pres">
      <dgm:prSet presAssocID="{738E423F-6E8E-4E07-B8FE-4B5853D7CA8B}" presName="bgRect" presStyleLbl="bgShp" presStyleIdx="1" presStyleCnt="4"/>
      <dgm:spPr/>
    </dgm:pt>
    <dgm:pt modelId="{90524CB5-48F4-41BB-BBCC-057818CB759A}" type="pres">
      <dgm:prSet presAssocID="{738E423F-6E8E-4E07-B8FE-4B5853D7CA8B}"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rk scene with solid fill"/>
        </a:ext>
      </dgm:extLst>
    </dgm:pt>
    <dgm:pt modelId="{F9A5505B-1E07-467D-BD4D-637E4F98F448}" type="pres">
      <dgm:prSet presAssocID="{738E423F-6E8E-4E07-B8FE-4B5853D7CA8B}" presName="spaceRect" presStyleCnt="0"/>
      <dgm:spPr/>
    </dgm:pt>
    <dgm:pt modelId="{8678B5B5-4042-48F8-9F50-453C1ABE173D}" type="pres">
      <dgm:prSet presAssocID="{738E423F-6E8E-4E07-B8FE-4B5853D7CA8B}" presName="parTx" presStyleLbl="revTx" presStyleIdx="1" presStyleCnt="4">
        <dgm:presLayoutVars>
          <dgm:chMax val="0"/>
          <dgm:chPref val="0"/>
        </dgm:presLayoutVars>
      </dgm:prSet>
      <dgm:spPr/>
    </dgm:pt>
    <dgm:pt modelId="{03101A6C-3CDD-4EE6-871D-9EF757F20870}" type="pres">
      <dgm:prSet presAssocID="{CA50D8D3-F7E7-4FF1-8324-1351D053A521}" presName="sibTrans" presStyleCnt="0"/>
      <dgm:spPr/>
    </dgm:pt>
    <dgm:pt modelId="{D8209A4C-F399-4B4D-95E0-F79D7F9FE943}" type="pres">
      <dgm:prSet presAssocID="{877EBEA4-4B86-41FD-83B3-BAF09989E196}" presName="compNode" presStyleCnt="0"/>
      <dgm:spPr/>
    </dgm:pt>
    <dgm:pt modelId="{97C86591-D760-4834-9F97-881CD4BC617E}" type="pres">
      <dgm:prSet presAssocID="{877EBEA4-4B86-41FD-83B3-BAF09989E196}" presName="bgRect" presStyleLbl="bgShp" presStyleIdx="2" presStyleCnt="4"/>
      <dgm:spPr/>
    </dgm:pt>
    <dgm:pt modelId="{C7504301-439F-4770-94BD-5FE5915EA7E3}" type="pres">
      <dgm:prSet presAssocID="{877EBEA4-4B86-41FD-83B3-BAF09989E196}"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siness Growth with solid fill"/>
        </a:ext>
      </dgm:extLst>
    </dgm:pt>
    <dgm:pt modelId="{00400C2D-D58D-44D7-ACE5-D8B4AB1DB537}" type="pres">
      <dgm:prSet presAssocID="{877EBEA4-4B86-41FD-83B3-BAF09989E196}" presName="spaceRect" presStyleCnt="0"/>
      <dgm:spPr/>
    </dgm:pt>
    <dgm:pt modelId="{FC50769B-07C5-4621-B963-D844E9CAE594}" type="pres">
      <dgm:prSet presAssocID="{877EBEA4-4B86-41FD-83B3-BAF09989E196}" presName="parTx" presStyleLbl="revTx" presStyleIdx="2" presStyleCnt="4">
        <dgm:presLayoutVars>
          <dgm:chMax val="0"/>
          <dgm:chPref val="0"/>
        </dgm:presLayoutVars>
      </dgm:prSet>
      <dgm:spPr/>
    </dgm:pt>
    <dgm:pt modelId="{B8C88834-32EA-4184-9A01-3CA409233258}" type="pres">
      <dgm:prSet presAssocID="{35C4E407-3D1D-4683-AF02-E334A30250F1}" presName="sibTrans" presStyleCnt="0"/>
      <dgm:spPr/>
    </dgm:pt>
    <dgm:pt modelId="{C2AB1C50-8CDC-423D-B973-B9162F4A3209}" type="pres">
      <dgm:prSet presAssocID="{63E8D4F7-AA8C-489D-8BB0-9FDAA62B7AAF}" presName="compNode" presStyleCnt="0"/>
      <dgm:spPr/>
    </dgm:pt>
    <dgm:pt modelId="{6A422AF8-7E14-4D5F-9DF0-56AB43AC2DBE}" type="pres">
      <dgm:prSet presAssocID="{63E8D4F7-AA8C-489D-8BB0-9FDAA62B7AAF}" presName="bgRect" presStyleLbl="bgShp" presStyleIdx="3" presStyleCnt="4"/>
      <dgm:spPr/>
    </dgm:pt>
    <dgm:pt modelId="{E0F1573F-C8A8-4BC7-9C85-49801CF91BF9}" type="pres">
      <dgm:prSet presAssocID="{63E8D4F7-AA8C-489D-8BB0-9FDAA62B7A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ity"/>
        </a:ext>
      </dgm:extLst>
    </dgm:pt>
    <dgm:pt modelId="{ADEC0289-CEA7-4D71-88C3-B2D246CAF8BE}" type="pres">
      <dgm:prSet presAssocID="{63E8D4F7-AA8C-489D-8BB0-9FDAA62B7AAF}" presName="spaceRect" presStyleCnt="0"/>
      <dgm:spPr/>
    </dgm:pt>
    <dgm:pt modelId="{AF775AD6-BF66-4DCB-A39F-8146704A88D2}" type="pres">
      <dgm:prSet presAssocID="{63E8D4F7-AA8C-489D-8BB0-9FDAA62B7AAF}" presName="parTx" presStyleLbl="revTx" presStyleIdx="3" presStyleCnt="4">
        <dgm:presLayoutVars>
          <dgm:chMax val="0"/>
          <dgm:chPref val="0"/>
        </dgm:presLayoutVars>
      </dgm:prSet>
      <dgm:spPr/>
    </dgm:pt>
  </dgm:ptLst>
  <dgm:cxnLst>
    <dgm:cxn modelId="{04D0AF12-7934-473A-AEC8-3D15603C1586}" type="presOf" srcId="{877EBEA4-4B86-41FD-83B3-BAF09989E196}" destId="{FC50769B-07C5-4621-B963-D844E9CAE594}" srcOrd="0" destOrd="0" presId="urn:microsoft.com/office/officeart/2018/2/layout/IconVerticalSolidList"/>
    <dgm:cxn modelId="{31A10337-C732-44E1-8AE4-A934CC37558E}" srcId="{424D6E30-7667-46BF-A2FA-9ECD1107603B}" destId="{63E8D4F7-AA8C-489D-8BB0-9FDAA62B7AAF}" srcOrd="3" destOrd="0" parTransId="{60BC86AB-837B-43F7-9901-F55AC8A8FEA8}" sibTransId="{82A65ACE-31EE-473F-9C6D-AD559D5FC5E6}"/>
    <dgm:cxn modelId="{4D97DC62-622A-457E-9003-74A889392E6C}" srcId="{424D6E30-7667-46BF-A2FA-9ECD1107603B}" destId="{877EBEA4-4B86-41FD-83B3-BAF09989E196}" srcOrd="2" destOrd="0" parTransId="{AA4756FB-62ED-490B-960C-11AD63DC620C}" sibTransId="{35C4E407-3D1D-4683-AF02-E334A30250F1}"/>
    <dgm:cxn modelId="{2BA07B76-BDC0-483E-8B50-F806005C4895}" type="presOf" srcId="{63E8D4F7-AA8C-489D-8BB0-9FDAA62B7AAF}" destId="{AF775AD6-BF66-4DCB-A39F-8146704A88D2}" srcOrd="0" destOrd="0" presId="urn:microsoft.com/office/officeart/2018/2/layout/IconVerticalSolidList"/>
    <dgm:cxn modelId="{0EE92EAA-7BE4-49B5-A71D-23351E8A5A79}" srcId="{424D6E30-7667-46BF-A2FA-9ECD1107603B}" destId="{CB96DA72-50CB-48F6-9517-A506EAE21E73}" srcOrd="0" destOrd="0" parTransId="{E7F43D62-1B6E-4460-80E8-1041B32F163F}" sibTransId="{8C369E45-41E8-4496-8B7D-1824FA81C688}"/>
    <dgm:cxn modelId="{88ADF4AB-84AF-491D-BACA-FDC9C52B5BF7}" type="presOf" srcId="{CB96DA72-50CB-48F6-9517-A506EAE21E73}" destId="{B91C5785-DB54-410B-8621-9F86733151FE}" srcOrd="0" destOrd="0" presId="urn:microsoft.com/office/officeart/2018/2/layout/IconVerticalSolidList"/>
    <dgm:cxn modelId="{D2076FAC-AB7C-4B04-9A6A-294C6AB44069}" type="presOf" srcId="{738E423F-6E8E-4E07-B8FE-4B5853D7CA8B}" destId="{8678B5B5-4042-48F8-9F50-453C1ABE173D}" srcOrd="0" destOrd="0" presId="urn:microsoft.com/office/officeart/2018/2/layout/IconVerticalSolidList"/>
    <dgm:cxn modelId="{A58AA6AD-59FA-4E79-8B27-C4E87D1B9844}" type="presOf" srcId="{424D6E30-7667-46BF-A2FA-9ECD1107603B}" destId="{CEB3937D-4620-4BFA-BBBC-EE0216EA532A}" srcOrd="0" destOrd="0" presId="urn:microsoft.com/office/officeart/2018/2/layout/IconVerticalSolidList"/>
    <dgm:cxn modelId="{BCCF9AE7-4047-4580-B8C7-A1D9DC478065}" srcId="{424D6E30-7667-46BF-A2FA-9ECD1107603B}" destId="{738E423F-6E8E-4E07-B8FE-4B5853D7CA8B}" srcOrd="1" destOrd="0" parTransId="{C65A36C5-3D1B-4E09-93CE-A8E9F49790DF}" sibTransId="{CA50D8D3-F7E7-4FF1-8324-1351D053A521}"/>
    <dgm:cxn modelId="{6F2D4B5C-7DD2-4ABA-8CF6-71D9BA2B011E}" type="presParOf" srcId="{CEB3937D-4620-4BFA-BBBC-EE0216EA532A}" destId="{6368BA94-C748-40A0-A23D-DFDE8F0DEE1E}" srcOrd="0" destOrd="0" presId="urn:microsoft.com/office/officeart/2018/2/layout/IconVerticalSolidList"/>
    <dgm:cxn modelId="{6F91A485-7EC4-45A0-A54F-4A81E2D58924}" type="presParOf" srcId="{6368BA94-C748-40A0-A23D-DFDE8F0DEE1E}" destId="{FE2938A6-9FFA-4461-8B4B-36A730F48DAC}" srcOrd="0" destOrd="0" presId="urn:microsoft.com/office/officeart/2018/2/layout/IconVerticalSolidList"/>
    <dgm:cxn modelId="{C8C3743F-6EB5-4B48-BE52-AD393ADB1C7B}" type="presParOf" srcId="{6368BA94-C748-40A0-A23D-DFDE8F0DEE1E}" destId="{CDB28D45-DEE7-4AA0-8635-0A02887368B5}" srcOrd="1" destOrd="0" presId="urn:microsoft.com/office/officeart/2018/2/layout/IconVerticalSolidList"/>
    <dgm:cxn modelId="{7DE3534A-8507-4F0C-94AB-D50D371FBB91}" type="presParOf" srcId="{6368BA94-C748-40A0-A23D-DFDE8F0DEE1E}" destId="{E7FEEC9B-D3E0-4C38-84AD-A57438692336}" srcOrd="2" destOrd="0" presId="urn:microsoft.com/office/officeart/2018/2/layout/IconVerticalSolidList"/>
    <dgm:cxn modelId="{436F82DE-1607-441B-B708-CA5223635E58}" type="presParOf" srcId="{6368BA94-C748-40A0-A23D-DFDE8F0DEE1E}" destId="{B91C5785-DB54-410B-8621-9F86733151FE}" srcOrd="3" destOrd="0" presId="urn:microsoft.com/office/officeart/2018/2/layout/IconVerticalSolidList"/>
    <dgm:cxn modelId="{F635ADA6-819E-4D73-8E7F-6589639798B3}" type="presParOf" srcId="{CEB3937D-4620-4BFA-BBBC-EE0216EA532A}" destId="{69ACD2EA-E573-4A13-97F7-3AE5CB27D59E}" srcOrd="1" destOrd="0" presId="urn:microsoft.com/office/officeart/2018/2/layout/IconVerticalSolidList"/>
    <dgm:cxn modelId="{CFD60A3B-F9B2-4515-83AC-69E4C77546D8}" type="presParOf" srcId="{CEB3937D-4620-4BFA-BBBC-EE0216EA532A}" destId="{FBC7DC45-B87E-4275-8E72-A69F03536E77}" srcOrd="2" destOrd="0" presId="urn:microsoft.com/office/officeart/2018/2/layout/IconVerticalSolidList"/>
    <dgm:cxn modelId="{F84BF181-FCDC-4D3F-A851-28F9A1840389}" type="presParOf" srcId="{FBC7DC45-B87E-4275-8E72-A69F03536E77}" destId="{E9940BDC-D072-4713-9E55-5B0C40E91713}" srcOrd="0" destOrd="0" presId="urn:microsoft.com/office/officeart/2018/2/layout/IconVerticalSolidList"/>
    <dgm:cxn modelId="{D137AA5D-A0DD-419B-85E2-50551F4BF0FB}" type="presParOf" srcId="{FBC7DC45-B87E-4275-8E72-A69F03536E77}" destId="{90524CB5-48F4-41BB-BBCC-057818CB759A}" srcOrd="1" destOrd="0" presId="urn:microsoft.com/office/officeart/2018/2/layout/IconVerticalSolidList"/>
    <dgm:cxn modelId="{3D00FD3F-767B-494D-9BB8-828F8846BF8F}" type="presParOf" srcId="{FBC7DC45-B87E-4275-8E72-A69F03536E77}" destId="{F9A5505B-1E07-467D-BD4D-637E4F98F448}" srcOrd="2" destOrd="0" presId="urn:microsoft.com/office/officeart/2018/2/layout/IconVerticalSolidList"/>
    <dgm:cxn modelId="{7BB3165C-9E49-47D5-8399-D1A24033E24F}" type="presParOf" srcId="{FBC7DC45-B87E-4275-8E72-A69F03536E77}" destId="{8678B5B5-4042-48F8-9F50-453C1ABE173D}" srcOrd="3" destOrd="0" presId="urn:microsoft.com/office/officeart/2018/2/layout/IconVerticalSolidList"/>
    <dgm:cxn modelId="{A227E812-C92E-4BD5-A4BD-C8287532CC8C}" type="presParOf" srcId="{CEB3937D-4620-4BFA-BBBC-EE0216EA532A}" destId="{03101A6C-3CDD-4EE6-871D-9EF757F20870}" srcOrd="3" destOrd="0" presId="urn:microsoft.com/office/officeart/2018/2/layout/IconVerticalSolidList"/>
    <dgm:cxn modelId="{3CE54F63-FB39-4F28-8EBE-59A96A07D066}" type="presParOf" srcId="{CEB3937D-4620-4BFA-BBBC-EE0216EA532A}" destId="{D8209A4C-F399-4B4D-95E0-F79D7F9FE943}" srcOrd="4" destOrd="0" presId="urn:microsoft.com/office/officeart/2018/2/layout/IconVerticalSolidList"/>
    <dgm:cxn modelId="{1067EF4E-A700-491C-8339-73CB53EDF8B9}" type="presParOf" srcId="{D8209A4C-F399-4B4D-95E0-F79D7F9FE943}" destId="{97C86591-D760-4834-9F97-881CD4BC617E}" srcOrd="0" destOrd="0" presId="urn:microsoft.com/office/officeart/2018/2/layout/IconVerticalSolidList"/>
    <dgm:cxn modelId="{E5D27DBA-22F7-4C55-AAFE-D5509624D39D}" type="presParOf" srcId="{D8209A4C-F399-4B4D-95E0-F79D7F9FE943}" destId="{C7504301-439F-4770-94BD-5FE5915EA7E3}" srcOrd="1" destOrd="0" presId="urn:microsoft.com/office/officeart/2018/2/layout/IconVerticalSolidList"/>
    <dgm:cxn modelId="{F3AD3D6E-DF43-4780-A068-2579C4E67E6C}" type="presParOf" srcId="{D8209A4C-F399-4B4D-95E0-F79D7F9FE943}" destId="{00400C2D-D58D-44D7-ACE5-D8B4AB1DB537}" srcOrd="2" destOrd="0" presId="urn:microsoft.com/office/officeart/2018/2/layout/IconVerticalSolidList"/>
    <dgm:cxn modelId="{0E4154A4-CDAA-4BF1-B957-3F3FF134D7FE}" type="presParOf" srcId="{D8209A4C-F399-4B4D-95E0-F79D7F9FE943}" destId="{FC50769B-07C5-4621-B963-D844E9CAE594}" srcOrd="3" destOrd="0" presId="urn:microsoft.com/office/officeart/2018/2/layout/IconVerticalSolidList"/>
    <dgm:cxn modelId="{3A9B6ED9-240E-4977-B633-E8343C3983C3}" type="presParOf" srcId="{CEB3937D-4620-4BFA-BBBC-EE0216EA532A}" destId="{B8C88834-32EA-4184-9A01-3CA409233258}" srcOrd="5" destOrd="0" presId="urn:microsoft.com/office/officeart/2018/2/layout/IconVerticalSolidList"/>
    <dgm:cxn modelId="{A856FCD8-C655-48E0-B757-7850458EB22F}" type="presParOf" srcId="{CEB3937D-4620-4BFA-BBBC-EE0216EA532A}" destId="{C2AB1C50-8CDC-423D-B973-B9162F4A3209}" srcOrd="6" destOrd="0" presId="urn:microsoft.com/office/officeart/2018/2/layout/IconVerticalSolidList"/>
    <dgm:cxn modelId="{1492FDF7-CC68-4F5F-809A-C92372EDF723}" type="presParOf" srcId="{C2AB1C50-8CDC-423D-B973-B9162F4A3209}" destId="{6A422AF8-7E14-4D5F-9DF0-56AB43AC2DBE}" srcOrd="0" destOrd="0" presId="urn:microsoft.com/office/officeart/2018/2/layout/IconVerticalSolidList"/>
    <dgm:cxn modelId="{44062302-060E-497B-B19D-372AA371FC26}" type="presParOf" srcId="{C2AB1C50-8CDC-423D-B973-B9162F4A3209}" destId="{E0F1573F-C8A8-4BC7-9C85-49801CF91BF9}" srcOrd="1" destOrd="0" presId="urn:microsoft.com/office/officeart/2018/2/layout/IconVerticalSolidList"/>
    <dgm:cxn modelId="{87D7DA99-2F4C-45A1-9936-960359D743D6}" type="presParOf" srcId="{C2AB1C50-8CDC-423D-B973-B9162F4A3209}" destId="{ADEC0289-CEA7-4D71-88C3-B2D246CAF8BE}" srcOrd="2" destOrd="0" presId="urn:microsoft.com/office/officeart/2018/2/layout/IconVerticalSolidList"/>
    <dgm:cxn modelId="{1C7875DE-2409-4992-98CB-158CF8F4A41F}" type="presParOf" srcId="{C2AB1C50-8CDC-423D-B973-B9162F4A3209}" destId="{AF775AD6-BF66-4DCB-A39F-8146704A88D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38A6-9FFA-4461-8B4B-36A730F48DAC}">
      <dsp:nvSpPr>
        <dsp:cNvPr id="0" name=""/>
        <dsp:cNvSpPr/>
      </dsp:nvSpPr>
      <dsp:spPr>
        <a:xfrm>
          <a:off x="0" y="1810"/>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B28D45-DEE7-4AA0-8635-0A02887368B5}">
      <dsp:nvSpPr>
        <dsp:cNvPr id="0" name=""/>
        <dsp:cNvSpPr/>
      </dsp:nvSpPr>
      <dsp:spPr>
        <a:xfrm>
          <a:off x="277543" y="208247"/>
          <a:ext cx="504624" cy="5046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C5785-DB54-410B-8621-9F86733151FE}">
      <dsp:nvSpPr>
        <dsp:cNvPr id="0" name=""/>
        <dsp:cNvSpPr/>
      </dsp:nvSpPr>
      <dsp:spPr>
        <a:xfrm>
          <a:off x="1059710" y="1810"/>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7 years of Impact</a:t>
          </a:r>
        </a:p>
      </dsp:txBody>
      <dsp:txXfrm>
        <a:off x="1059710" y="1810"/>
        <a:ext cx="6917641" cy="917498"/>
      </dsp:txXfrm>
    </dsp:sp>
    <dsp:sp modelId="{E9940BDC-D072-4713-9E55-5B0C40E91713}">
      <dsp:nvSpPr>
        <dsp:cNvPr id="0" name=""/>
        <dsp:cNvSpPr/>
      </dsp:nvSpPr>
      <dsp:spPr>
        <a:xfrm>
          <a:off x="0" y="1148683"/>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24CB5-48F4-41BB-BBCC-057818CB759A}">
      <dsp:nvSpPr>
        <dsp:cNvPr id="0" name=""/>
        <dsp:cNvSpPr/>
      </dsp:nvSpPr>
      <dsp:spPr>
        <a:xfrm>
          <a:off x="277543" y="1355120"/>
          <a:ext cx="504624" cy="5046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78B5B5-4042-48F8-9F50-453C1ABE173D}">
      <dsp:nvSpPr>
        <dsp:cNvPr id="0" name=""/>
        <dsp:cNvSpPr/>
      </dsp:nvSpPr>
      <dsp:spPr>
        <a:xfrm>
          <a:off x="1059710" y="1148683"/>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50+ projects completed</a:t>
          </a:r>
        </a:p>
      </dsp:txBody>
      <dsp:txXfrm>
        <a:off x="1059710" y="1148683"/>
        <a:ext cx="6917641" cy="917498"/>
      </dsp:txXfrm>
    </dsp:sp>
    <dsp:sp modelId="{97C86591-D760-4834-9F97-881CD4BC617E}">
      <dsp:nvSpPr>
        <dsp:cNvPr id="0" name=""/>
        <dsp:cNvSpPr/>
      </dsp:nvSpPr>
      <dsp:spPr>
        <a:xfrm>
          <a:off x="0" y="2295555"/>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504301-439F-4770-94BD-5FE5915EA7E3}">
      <dsp:nvSpPr>
        <dsp:cNvPr id="0" name=""/>
        <dsp:cNvSpPr/>
      </dsp:nvSpPr>
      <dsp:spPr>
        <a:xfrm>
          <a:off x="277543" y="2501992"/>
          <a:ext cx="504624" cy="50462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50769B-07C5-4621-B963-D844E9CAE594}">
      <dsp:nvSpPr>
        <dsp:cNvPr id="0" name=""/>
        <dsp:cNvSpPr/>
      </dsp:nvSpPr>
      <dsp:spPr>
        <a:xfrm>
          <a:off x="1059710" y="2295555"/>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Updated Demolition Grant Program</a:t>
          </a:r>
        </a:p>
      </dsp:txBody>
      <dsp:txXfrm>
        <a:off x="1059710" y="2295555"/>
        <a:ext cx="6917641" cy="917498"/>
      </dsp:txXfrm>
    </dsp:sp>
    <dsp:sp modelId="{6A422AF8-7E14-4D5F-9DF0-56AB43AC2DBE}">
      <dsp:nvSpPr>
        <dsp:cNvPr id="0" name=""/>
        <dsp:cNvSpPr/>
      </dsp:nvSpPr>
      <dsp:spPr>
        <a:xfrm>
          <a:off x="0" y="3444238"/>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1573F-C8A8-4BC7-9C85-49801CF91BF9}">
      <dsp:nvSpPr>
        <dsp:cNvPr id="0" name=""/>
        <dsp:cNvSpPr/>
      </dsp:nvSpPr>
      <dsp:spPr>
        <a:xfrm>
          <a:off x="277543" y="3648865"/>
          <a:ext cx="504624" cy="50462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775AD6-BF66-4DCB-A39F-8146704A88D2}">
      <dsp:nvSpPr>
        <dsp:cNvPr id="0" name=""/>
        <dsp:cNvSpPr/>
      </dsp:nvSpPr>
      <dsp:spPr>
        <a:xfrm>
          <a:off x="1059710" y="3442428"/>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$1,980,751 granted</a:t>
          </a:r>
        </a:p>
      </dsp:txBody>
      <dsp:txXfrm>
        <a:off x="1059710" y="3442428"/>
        <a:ext cx="6917641" cy="9174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38A6-9FFA-4461-8B4B-36A730F48DAC}">
      <dsp:nvSpPr>
        <dsp:cNvPr id="0" name=""/>
        <dsp:cNvSpPr/>
      </dsp:nvSpPr>
      <dsp:spPr>
        <a:xfrm>
          <a:off x="0" y="15260"/>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B28D45-DEE7-4AA0-8635-0A02887368B5}">
      <dsp:nvSpPr>
        <dsp:cNvPr id="0" name=""/>
        <dsp:cNvSpPr/>
      </dsp:nvSpPr>
      <dsp:spPr>
        <a:xfrm>
          <a:off x="277543" y="208247"/>
          <a:ext cx="504624" cy="50462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C5785-DB54-410B-8621-9F86733151FE}">
      <dsp:nvSpPr>
        <dsp:cNvPr id="0" name=""/>
        <dsp:cNvSpPr/>
      </dsp:nvSpPr>
      <dsp:spPr>
        <a:xfrm>
          <a:off x="1059710" y="1810"/>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Ballpark Commons</a:t>
          </a:r>
        </a:p>
      </dsp:txBody>
      <dsp:txXfrm>
        <a:off x="1059710" y="1810"/>
        <a:ext cx="6917641" cy="917498"/>
      </dsp:txXfrm>
    </dsp:sp>
    <dsp:sp modelId="{E9940BDC-D072-4713-9E55-5B0C40E91713}">
      <dsp:nvSpPr>
        <dsp:cNvPr id="0" name=""/>
        <dsp:cNvSpPr/>
      </dsp:nvSpPr>
      <dsp:spPr>
        <a:xfrm>
          <a:off x="0" y="1148683"/>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24CB5-48F4-41BB-BBCC-057818CB759A}">
      <dsp:nvSpPr>
        <dsp:cNvPr id="0" name=""/>
        <dsp:cNvSpPr/>
      </dsp:nvSpPr>
      <dsp:spPr>
        <a:xfrm>
          <a:off x="277543" y="1355120"/>
          <a:ext cx="504624" cy="50462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78B5B5-4042-48F8-9F50-453C1ABE173D}">
      <dsp:nvSpPr>
        <dsp:cNvPr id="0" name=""/>
        <dsp:cNvSpPr/>
      </dsp:nvSpPr>
      <dsp:spPr>
        <a:xfrm>
          <a:off x="1059710" y="1148683"/>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Gateway Gardens</a:t>
          </a:r>
        </a:p>
      </dsp:txBody>
      <dsp:txXfrm>
        <a:off x="1059710" y="1148683"/>
        <a:ext cx="6917641" cy="917498"/>
      </dsp:txXfrm>
    </dsp:sp>
    <dsp:sp modelId="{97C86591-D760-4834-9F97-881CD4BC617E}">
      <dsp:nvSpPr>
        <dsp:cNvPr id="0" name=""/>
        <dsp:cNvSpPr/>
      </dsp:nvSpPr>
      <dsp:spPr>
        <a:xfrm>
          <a:off x="0" y="2295555"/>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504301-439F-4770-94BD-5FE5915EA7E3}">
      <dsp:nvSpPr>
        <dsp:cNvPr id="0" name=""/>
        <dsp:cNvSpPr/>
      </dsp:nvSpPr>
      <dsp:spPr>
        <a:xfrm>
          <a:off x="277543" y="2501992"/>
          <a:ext cx="504624" cy="50462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50769B-07C5-4621-B963-D844E9CAE594}">
      <dsp:nvSpPr>
        <dsp:cNvPr id="0" name=""/>
        <dsp:cNvSpPr/>
      </dsp:nvSpPr>
      <dsp:spPr>
        <a:xfrm>
          <a:off x="1059710" y="2295555"/>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Zion Church Adaptive Reuse</a:t>
          </a:r>
        </a:p>
      </dsp:txBody>
      <dsp:txXfrm>
        <a:off x="1059710" y="2295555"/>
        <a:ext cx="6917641" cy="917498"/>
      </dsp:txXfrm>
    </dsp:sp>
    <dsp:sp modelId="{6A422AF8-7E14-4D5F-9DF0-56AB43AC2DBE}">
      <dsp:nvSpPr>
        <dsp:cNvPr id="0" name=""/>
        <dsp:cNvSpPr/>
      </dsp:nvSpPr>
      <dsp:spPr>
        <a:xfrm>
          <a:off x="0" y="3442428"/>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1573F-C8A8-4BC7-9C85-49801CF91BF9}">
      <dsp:nvSpPr>
        <dsp:cNvPr id="0" name=""/>
        <dsp:cNvSpPr/>
      </dsp:nvSpPr>
      <dsp:spPr>
        <a:xfrm>
          <a:off x="277543" y="3648865"/>
          <a:ext cx="504624" cy="50462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775AD6-BF66-4DCB-A39F-8146704A88D2}">
      <dsp:nvSpPr>
        <dsp:cNvPr id="0" name=""/>
        <dsp:cNvSpPr/>
      </dsp:nvSpPr>
      <dsp:spPr>
        <a:xfrm>
          <a:off x="1059710" y="3442428"/>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a:solidFill>
                <a:srgbClr val="2E3D5D"/>
              </a:solidFill>
              <a:latin typeface="Arial" panose="020B0604020202020204" pitchFamily="34" charset="0"/>
              <a:cs typeface="Arial" panose="020B0604020202020204" pitchFamily="34" charset="0"/>
            </a:rPr>
            <a:t>Yorktowne (Commercial Spaces)</a:t>
          </a:r>
        </a:p>
      </dsp:txBody>
      <dsp:txXfrm>
        <a:off x="1059710" y="3442428"/>
        <a:ext cx="6917641" cy="9174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38A6-9FFA-4461-8B4B-36A730F48DAC}">
      <dsp:nvSpPr>
        <dsp:cNvPr id="0" name=""/>
        <dsp:cNvSpPr/>
      </dsp:nvSpPr>
      <dsp:spPr>
        <a:xfrm>
          <a:off x="0" y="15260"/>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B28D45-DEE7-4AA0-8635-0A02887368B5}">
      <dsp:nvSpPr>
        <dsp:cNvPr id="0" name=""/>
        <dsp:cNvSpPr/>
      </dsp:nvSpPr>
      <dsp:spPr>
        <a:xfrm>
          <a:off x="277543" y="208247"/>
          <a:ext cx="504624" cy="5046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C5785-DB54-410B-8621-9F86733151FE}">
      <dsp:nvSpPr>
        <dsp:cNvPr id="0" name=""/>
        <dsp:cNvSpPr/>
      </dsp:nvSpPr>
      <dsp:spPr>
        <a:xfrm>
          <a:off x="1059710" y="1810"/>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Codorus Greenway</a:t>
          </a:r>
        </a:p>
      </dsp:txBody>
      <dsp:txXfrm>
        <a:off x="1059710" y="1810"/>
        <a:ext cx="6917641" cy="917498"/>
      </dsp:txXfrm>
    </dsp:sp>
    <dsp:sp modelId="{E9940BDC-D072-4713-9E55-5B0C40E91713}">
      <dsp:nvSpPr>
        <dsp:cNvPr id="0" name=""/>
        <dsp:cNvSpPr/>
      </dsp:nvSpPr>
      <dsp:spPr>
        <a:xfrm>
          <a:off x="0" y="1148683"/>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24CB5-48F4-41BB-BBCC-057818CB759A}">
      <dsp:nvSpPr>
        <dsp:cNvPr id="0" name=""/>
        <dsp:cNvSpPr/>
      </dsp:nvSpPr>
      <dsp:spPr>
        <a:xfrm>
          <a:off x="277543" y="1355120"/>
          <a:ext cx="504624" cy="50462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78B5B5-4042-48F8-9F50-453C1ABE173D}">
      <dsp:nvSpPr>
        <dsp:cNvPr id="0" name=""/>
        <dsp:cNvSpPr/>
      </dsp:nvSpPr>
      <dsp:spPr>
        <a:xfrm>
          <a:off x="1059710" y="1148683"/>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Glen Rock Ruins Plaza</a:t>
          </a:r>
        </a:p>
      </dsp:txBody>
      <dsp:txXfrm>
        <a:off x="1059710" y="1148683"/>
        <a:ext cx="6917641" cy="917498"/>
      </dsp:txXfrm>
    </dsp:sp>
    <dsp:sp modelId="{97C86591-D760-4834-9F97-881CD4BC617E}">
      <dsp:nvSpPr>
        <dsp:cNvPr id="0" name=""/>
        <dsp:cNvSpPr/>
      </dsp:nvSpPr>
      <dsp:spPr>
        <a:xfrm>
          <a:off x="0" y="2295555"/>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504301-439F-4770-94BD-5FE5915EA7E3}">
      <dsp:nvSpPr>
        <dsp:cNvPr id="0" name=""/>
        <dsp:cNvSpPr/>
      </dsp:nvSpPr>
      <dsp:spPr>
        <a:xfrm>
          <a:off x="277543" y="2501992"/>
          <a:ext cx="504624" cy="50462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50769B-07C5-4621-B963-D844E9CAE594}">
      <dsp:nvSpPr>
        <dsp:cNvPr id="0" name=""/>
        <dsp:cNvSpPr/>
      </dsp:nvSpPr>
      <dsp:spPr>
        <a:xfrm>
          <a:off x="1059710" y="2295555"/>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EPA Community Assessment Grant</a:t>
          </a:r>
        </a:p>
      </dsp:txBody>
      <dsp:txXfrm>
        <a:off x="1059710" y="2295555"/>
        <a:ext cx="6917641" cy="917498"/>
      </dsp:txXfrm>
    </dsp:sp>
    <dsp:sp modelId="{6A422AF8-7E14-4D5F-9DF0-56AB43AC2DBE}">
      <dsp:nvSpPr>
        <dsp:cNvPr id="0" name=""/>
        <dsp:cNvSpPr/>
      </dsp:nvSpPr>
      <dsp:spPr>
        <a:xfrm>
          <a:off x="0" y="3442428"/>
          <a:ext cx="7977352" cy="917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1573F-C8A8-4BC7-9C85-49801CF91BF9}">
      <dsp:nvSpPr>
        <dsp:cNvPr id="0" name=""/>
        <dsp:cNvSpPr/>
      </dsp:nvSpPr>
      <dsp:spPr>
        <a:xfrm>
          <a:off x="277543" y="3648865"/>
          <a:ext cx="504624" cy="5046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775AD6-BF66-4DCB-A39F-8146704A88D2}">
      <dsp:nvSpPr>
        <dsp:cNvPr id="0" name=""/>
        <dsp:cNvSpPr/>
      </dsp:nvSpPr>
      <dsp:spPr>
        <a:xfrm>
          <a:off x="1059710" y="3442428"/>
          <a:ext cx="6917641" cy="917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endParaRPr lang="en-US" sz="3200" kern="1200" dirty="0">
            <a:solidFill>
              <a:srgbClr val="2E3D5D"/>
            </a:solidFill>
            <a:latin typeface="Arial" panose="020B0604020202020204" pitchFamily="34" charset="0"/>
            <a:cs typeface="Arial" panose="020B0604020202020204" pitchFamily="34" charset="0"/>
          </a:endParaRPr>
        </a:p>
      </dsp:txBody>
      <dsp:txXfrm>
        <a:off x="1059710" y="3442428"/>
        <a:ext cx="6917641" cy="91749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0.36183</cdr:x>
      <cdr:y>0.2094</cdr:y>
    </cdr:from>
    <cdr:to>
      <cdr:x>0.48242</cdr:x>
      <cdr:y>0.28083</cdr:y>
    </cdr:to>
    <cdr:sp macro="" textlink="">
      <cdr:nvSpPr>
        <cdr:cNvPr id="3" name="TextBox 2">
          <a:extLst xmlns:a="http://schemas.openxmlformats.org/drawingml/2006/main">
            <a:ext uri="{FF2B5EF4-FFF2-40B4-BE49-F238E27FC236}">
              <a16:creationId xmlns:a16="http://schemas.microsoft.com/office/drawing/2014/main" id="{BBF26B57-8AEF-3F50-0B38-3723878F1189}"/>
            </a:ext>
          </a:extLst>
        </cdr:cNvPr>
        <cdr:cNvSpPr txBox="1"/>
      </cdr:nvSpPr>
      <cdr:spPr>
        <a:xfrm xmlns:a="http://schemas.openxmlformats.org/drawingml/2006/main">
          <a:off x="3130670" y="962244"/>
          <a:ext cx="1043354" cy="3282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kern="1200" dirty="0"/>
            <a:t>49.7%</a:t>
          </a:r>
        </a:p>
      </cdr:txBody>
    </cdr:sp>
  </cdr:relSizeAnchor>
  <cdr:relSizeAnchor xmlns:cdr="http://schemas.openxmlformats.org/drawingml/2006/chartDrawing">
    <cdr:from>
      <cdr:x>0.4219</cdr:x>
      <cdr:y>0.41955</cdr:y>
    </cdr:from>
    <cdr:to>
      <cdr:x>0.54249</cdr:x>
      <cdr:y>0.49098</cdr:y>
    </cdr:to>
    <cdr:sp macro="" textlink="">
      <cdr:nvSpPr>
        <cdr:cNvPr id="4" name="TextBox 1">
          <a:extLst xmlns:a="http://schemas.openxmlformats.org/drawingml/2006/main">
            <a:ext uri="{FF2B5EF4-FFF2-40B4-BE49-F238E27FC236}">
              <a16:creationId xmlns:a16="http://schemas.microsoft.com/office/drawing/2014/main" id="{D2C5BD58-89E9-7EE7-0BC1-62A9D6FC5B9B}"/>
            </a:ext>
          </a:extLst>
        </cdr:cNvPr>
        <cdr:cNvSpPr txBox="1"/>
      </cdr:nvSpPr>
      <cdr:spPr>
        <a:xfrm xmlns:a="http://schemas.openxmlformats.org/drawingml/2006/main">
          <a:off x="3650394" y="1927983"/>
          <a:ext cx="1043354" cy="3282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kern="1200" dirty="0"/>
            <a:t>52.7%</a:t>
          </a:r>
        </a:p>
      </cdr:txBody>
    </cdr:sp>
  </cdr:relSizeAnchor>
  <cdr:relSizeAnchor xmlns:cdr="http://schemas.openxmlformats.org/drawingml/2006/chartDrawing">
    <cdr:from>
      <cdr:x>0.52668</cdr:x>
      <cdr:y>0.5168</cdr:y>
    </cdr:from>
    <cdr:to>
      <cdr:x>0.64727</cdr:x>
      <cdr:y>0.79324</cdr:y>
    </cdr:to>
    <cdr:sp macro="" textlink="">
      <cdr:nvSpPr>
        <cdr:cNvPr id="5" name="TextBox 1">
          <a:extLst xmlns:a="http://schemas.openxmlformats.org/drawingml/2006/main">
            <a:ext uri="{FF2B5EF4-FFF2-40B4-BE49-F238E27FC236}">
              <a16:creationId xmlns:a16="http://schemas.microsoft.com/office/drawing/2014/main" id="{694AD16E-15C6-539C-1A1C-DFF2B938498B}"/>
            </a:ext>
          </a:extLst>
        </cdr:cNvPr>
        <cdr:cNvSpPr txBox="1"/>
      </cdr:nvSpPr>
      <cdr:spPr>
        <a:xfrm xmlns:a="http://schemas.openxmlformats.org/drawingml/2006/main">
          <a:off x="4556980" y="2374876"/>
          <a:ext cx="1043354" cy="127032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n-US" sz="1600" kern="1200" dirty="0"/>
        </a:p>
        <a:p xmlns:a="http://schemas.openxmlformats.org/drawingml/2006/main">
          <a:endParaRPr lang="en-US" sz="1600" kern="1200" dirty="0"/>
        </a:p>
        <a:p xmlns:a="http://schemas.openxmlformats.org/drawingml/2006/main">
          <a:r>
            <a:rPr lang="en-US" sz="1600" kern="1200" dirty="0"/>
            <a:t>57.3%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133A50-BDCA-4206-A738-B970089BD663}" type="datetimeFigureOut">
              <a:rPr lang="en-US" smtClean="0"/>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2B9C6F-E7D9-4AD6-A49E-A5225BD89EF2}" type="slidenum">
              <a:rPr lang="en-US" smtClean="0"/>
              <a:t>‹#›</a:t>
            </a:fld>
            <a:endParaRPr lang="en-US"/>
          </a:p>
        </p:txBody>
      </p:sp>
    </p:spTree>
    <p:extLst>
      <p:ext uri="{BB962C8B-B14F-4D97-AF65-F5344CB8AC3E}">
        <p14:creationId xmlns:p14="http://schemas.microsoft.com/office/powerpoint/2010/main" val="212302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E12FB-CDA4-69D8-C215-0B417F207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4F413-0D8B-2796-5F3E-382CEF90DA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19015-8030-3831-52EA-2634D030F2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Mission - </a:t>
            </a:r>
            <a:r>
              <a:rPr lang="en-US" sz="1200" dirty="0">
                <a:solidFill>
                  <a:srgbClr val="344961"/>
                </a:solidFill>
                <a:latin typeface="Arial" panose="020B0604020202020204" pitchFamily="34" charset="0"/>
                <a:cs typeface="Arial" panose="020B0604020202020204" pitchFamily="34" charset="0"/>
              </a:rPr>
              <a:t>To eliminate blight and return vacant property to productive use, thereby revitalizing neighborhoods and strengthening the tax base of the entire County of York</a:t>
            </a:r>
          </a:p>
        </p:txBody>
      </p:sp>
      <p:sp>
        <p:nvSpPr>
          <p:cNvPr id="4" name="Slide Number Placeholder 3">
            <a:extLst>
              <a:ext uri="{FF2B5EF4-FFF2-40B4-BE49-F238E27FC236}">
                <a16:creationId xmlns:a16="http://schemas.microsoft.com/office/drawing/2014/main" id="{A3A02125-A283-B5CF-199E-6C98B934EAB0}"/>
              </a:ext>
            </a:extLst>
          </p:cNvPr>
          <p:cNvSpPr>
            <a:spLocks noGrp="1"/>
          </p:cNvSpPr>
          <p:nvPr>
            <p:ph type="sldNum" sz="quarter" idx="5"/>
          </p:nvPr>
        </p:nvSpPr>
        <p:spPr/>
        <p:txBody>
          <a:bodyPr/>
          <a:lstStyle/>
          <a:p>
            <a:fld id="{3F2B9C6F-E7D9-4AD6-A49E-A5225BD89EF2}" type="slidenum">
              <a:rPr lang="en-US" smtClean="0"/>
              <a:t>2</a:t>
            </a:fld>
            <a:endParaRPr lang="en-US"/>
          </a:p>
        </p:txBody>
      </p:sp>
    </p:spTree>
    <p:extLst>
      <p:ext uri="{BB962C8B-B14F-4D97-AF65-F5344CB8AC3E}">
        <p14:creationId xmlns:p14="http://schemas.microsoft.com/office/powerpoint/2010/main" val="3766816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B47D8-6799-0AFB-8C19-167DE1EEB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FFB1E-8B20-333A-F83D-104D2B0A1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B88282-13CE-BEDE-A3B7-18B005E419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Mission - </a:t>
            </a:r>
            <a:r>
              <a:rPr lang="en-US" sz="1200" dirty="0">
                <a:solidFill>
                  <a:srgbClr val="344961"/>
                </a:solidFill>
                <a:latin typeface="Arial" panose="020B0604020202020204" pitchFamily="34" charset="0"/>
                <a:cs typeface="Arial" panose="020B0604020202020204" pitchFamily="34" charset="0"/>
              </a:rPr>
              <a:t>To eliminate blight and return vacant property to productive use, thereby revitalizing neighborhoods and strengthening the tax base of the entire County of York</a:t>
            </a:r>
          </a:p>
        </p:txBody>
      </p:sp>
      <p:sp>
        <p:nvSpPr>
          <p:cNvPr id="4" name="Slide Number Placeholder 3">
            <a:extLst>
              <a:ext uri="{FF2B5EF4-FFF2-40B4-BE49-F238E27FC236}">
                <a16:creationId xmlns:a16="http://schemas.microsoft.com/office/drawing/2014/main" id="{DC12E5B3-C146-F821-8278-B6986F74EFE9}"/>
              </a:ext>
            </a:extLst>
          </p:cNvPr>
          <p:cNvSpPr>
            <a:spLocks noGrp="1"/>
          </p:cNvSpPr>
          <p:nvPr>
            <p:ph type="sldNum" sz="quarter" idx="5"/>
          </p:nvPr>
        </p:nvSpPr>
        <p:spPr/>
        <p:txBody>
          <a:bodyPr/>
          <a:lstStyle/>
          <a:p>
            <a:fld id="{3F2B9C6F-E7D9-4AD6-A49E-A5225BD89EF2}" type="slidenum">
              <a:rPr lang="en-US" smtClean="0"/>
              <a:t>3</a:t>
            </a:fld>
            <a:endParaRPr lang="en-US"/>
          </a:p>
        </p:txBody>
      </p:sp>
    </p:spTree>
    <p:extLst>
      <p:ext uri="{BB962C8B-B14F-4D97-AF65-F5344CB8AC3E}">
        <p14:creationId xmlns:p14="http://schemas.microsoft.com/office/powerpoint/2010/main" val="27135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171A-9F3E-15A5-23EC-C1B4872BC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35499-1B79-7064-DFB6-3E9041718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B210B-6866-CAEE-D497-C7BEA88CEECD}"/>
              </a:ext>
            </a:extLst>
          </p:cNvPr>
          <p:cNvSpPr>
            <a:spLocks noGrp="1"/>
          </p:cNvSpPr>
          <p:nvPr>
            <p:ph type="body" idx="1"/>
          </p:nvPr>
        </p:nvSpPr>
        <p:spPr/>
        <p:txBody>
          <a:bodyPr/>
          <a:lstStyle/>
          <a:p>
            <a:r>
              <a:rPr lang="en-US" dirty="0"/>
              <a:t>Previously, only guidelines for the TT Façade program</a:t>
            </a:r>
          </a:p>
        </p:txBody>
      </p:sp>
      <p:sp>
        <p:nvSpPr>
          <p:cNvPr id="4" name="Slide Number Placeholder 3">
            <a:extLst>
              <a:ext uri="{FF2B5EF4-FFF2-40B4-BE49-F238E27FC236}">
                <a16:creationId xmlns:a16="http://schemas.microsoft.com/office/drawing/2014/main" id="{41889050-1484-DACE-DFE2-223330233775}"/>
              </a:ext>
            </a:extLst>
          </p:cNvPr>
          <p:cNvSpPr>
            <a:spLocks noGrp="1"/>
          </p:cNvSpPr>
          <p:nvPr>
            <p:ph type="sldNum" sz="quarter" idx="5"/>
          </p:nvPr>
        </p:nvSpPr>
        <p:spPr/>
        <p:txBody>
          <a:bodyPr/>
          <a:lstStyle/>
          <a:p>
            <a:fld id="{2003ED3D-BEC8-4E63-BED3-79F125D05CBB}" type="slidenum">
              <a:rPr lang="en-US" smtClean="0"/>
              <a:t>4</a:t>
            </a:fld>
            <a:endParaRPr lang="en-US"/>
          </a:p>
        </p:txBody>
      </p:sp>
    </p:spTree>
    <p:extLst>
      <p:ext uri="{BB962C8B-B14F-4D97-AF65-F5344CB8AC3E}">
        <p14:creationId xmlns:p14="http://schemas.microsoft.com/office/powerpoint/2010/main" val="3596347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5</a:t>
            </a:fld>
            <a:endParaRPr lang="en-US"/>
          </a:p>
        </p:txBody>
      </p:sp>
    </p:spTree>
    <p:extLst>
      <p:ext uri="{BB962C8B-B14F-4D97-AF65-F5344CB8AC3E}">
        <p14:creationId xmlns:p14="http://schemas.microsoft.com/office/powerpoint/2010/main" val="3551108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9597C-EC90-9170-3F02-BF551426D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BADD5-5B70-EF0A-FB8D-74D1C0F16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704C02-AA92-CB4C-A078-E01E41470B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82C141-776F-3765-1ACC-8D0B9CBA8D22}"/>
              </a:ext>
            </a:extLst>
          </p:cNvPr>
          <p:cNvSpPr>
            <a:spLocks noGrp="1"/>
          </p:cNvSpPr>
          <p:nvPr>
            <p:ph type="sldNum" sz="quarter" idx="5"/>
          </p:nvPr>
        </p:nvSpPr>
        <p:spPr/>
        <p:txBody>
          <a:bodyPr/>
          <a:lstStyle/>
          <a:p>
            <a:fld id="{3F2B9C6F-E7D9-4AD6-A49E-A5225BD89EF2}" type="slidenum">
              <a:rPr lang="en-US" smtClean="0"/>
              <a:t>6</a:t>
            </a:fld>
            <a:endParaRPr lang="en-US"/>
          </a:p>
        </p:txBody>
      </p:sp>
    </p:spTree>
    <p:extLst>
      <p:ext uri="{BB962C8B-B14F-4D97-AF65-F5344CB8AC3E}">
        <p14:creationId xmlns:p14="http://schemas.microsoft.com/office/powerpoint/2010/main" val="805805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D152F-76FB-7987-1F6E-2D1508C03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D805A-E594-3329-3B7B-FA9B9959A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B8EF5-D9B1-67EE-C35F-F6B2413161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DE5D3A-F57A-C373-929B-EB538371D0F4}"/>
              </a:ext>
            </a:extLst>
          </p:cNvPr>
          <p:cNvSpPr>
            <a:spLocks noGrp="1"/>
          </p:cNvSpPr>
          <p:nvPr>
            <p:ph type="sldNum" sz="quarter" idx="5"/>
          </p:nvPr>
        </p:nvSpPr>
        <p:spPr/>
        <p:txBody>
          <a:bodyPr/>
          <a:lstStyle/>
          <a:p>
            <a:fld id="{3F2B9C6F-E7D9-4AD6-A49E-A5225BD89EF2}" type="slidenum">
              <a:rPr lang="en-US" smtClean="0"/>
              <a:t>8</a:t>
            </a:fld>
            <a:endParaRPr lang="en-US"/>
          </a:p>
        </p:txBody>
      </p:sp>
    </p:spTree>
    <p:extLst>
      <p:ext uri="{BB962C8B-B14F-4D97-AF65-F5344CB8AC3E}">
        <p14:creationId xmlns:p14="http://schemas.microsoft.com/office/powerpoint/2010/main" val="2225651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9</a:t>
            </a:fld>
            <a:endParaRPr lang="en-US"/>
          </a:p>
        </p:txBody>
      </p:sp>
    </p:spTree>
    <p:extLst>
      <p:ext uri="{BB962C8B-B14F-4D97-AF65-F5344CB8AC3E}">
        <p14:creationId xmlns:p14="http://schemas.microsoft.com/office/powerpoint/2010/main" val="162323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11</a:t>
            </a:fld>
            <a:endParaRPr lang="en-US"/>
          </a:p>
        </p:txBody>
      </p:sp>
    </p:spTree>
    <p:extLst>
      <p:ext uri="{BB962C8B-B14F-4D97-AF65-F5344CB8AC3E}">
        <p14:creationId xmlns:p14="http://schemas.microsoft.com/office/powerpoint/2010/main" val="3660563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BCDB4-2D1C-C69A-5F6E-50D11D000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295B6-61ED-0C82-2A87-178EF8779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BC7D3-9D89-4ADD-7FD8-960959B47A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C81B73-B9E0-47B9-6A4E-AD1FC9F5AB5C}"/>
              </a:ext>
            </a:extLst>
          </p:cNvPr>
          <p:cNvSpPr>
            <a:spLocks noGrp="1"/>
          </p:cNvSpPr>
          <p:nvPr>
            <p:ph type="sldNum" sz="quarter" idx="5"/>
          </p:nvPr>
        </p:nvSpPr>
        <p:spPr/>
        <p:txBody>
          <a:bodyPr/>
          <a:lstStyle/>
          <a:p>
            <a:fld id="{3F2B9C6F-E7D9-4AD6-A49E-A5225BD89EF2}" type="slidenum">
              <a:rPr lang="en-US" smtClean="0"/>
              <a:t>13</a:t>
            </a:fld>
            <a:endParaRPr lang="en-US"/>
          </a:p>
        </p:txBody>
      </p:sp>
    </p:spTree>
    <p:extLst>
      <p:ext uri="{BB962C8B-B14F-4D97-AF65-F5344CB8AC3E}">
        <p14:creationId xmlns:p14="http://schemas.microsoft.com/office/powerpoint/2010/main" val="487060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 in RACP</a:t>
            </a:r>
          </a:p>
          <a:p>
            <a:r>
              <a:rPr lang="en-US" dirty="0"/>
              <a:t>$15m in RAISE</a:t>
            </a:r>
          </a:p>
          <a:p>
            <a:r>
              <a:rPr lang="en-US" dirty="0"/>
              <a:t>Phase 1 $35-$40m</a:t>
            </a:r>
          </a:p>
          <a:p>
            <a:r>
              <a:rPr lang="en-US" dirty="0"/>
              <a:t>Joint Permit Submitted Q4 2024</a:t>
            </a:r>
          </a:p>
          <a:p>
            <a:r>
              <a:rPr lang="en-US" dirty="0"/>
              <a:t>Permit – comment period </a:t>
            </a:r>
          </a:p>
          <a:p>
            <a:r>
              <a:rPr lang="en-US" dirty="0"/>
              <a:t>Bid in Q4 2025</a:t>
            </a:r>
          </a:p>
          <a:p>
            <a:endParaRPr lang="en-US" dirty="0"/>
          </a:p>
          <a:p>
            <a:r>
              <a:rPr lang="en-US" dirty="0"/>
              <a:t>West side – foundry plaza to College</a:t>
            </a:r>
          </a:p>
          <a:p>
            <a:r>
              <a:rPr lang="en-US" dirty="0"/>
              <a:t>College to Grantly – both sides </a:t>
            </a:r>
          </a:p>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15</a:t>
            </a:fld>
            <a:endParaRPr lang="en-US"/>
          </a:p>
        </p:txBody>
      </p:sp>
    </p:spTree>
    <p:extLst>
      <p:ext uri="{BB962C8B-B14F-4D97-AF65-F5344CB8AC3E}">
        <p14:creationId xmlns:p14="http://schemas.microsoft.com/office/powerpoint/2010/main" val="3684042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4A6E-9716-1D97-E1D7-8AD67EF7F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AC92F-D1B9-F872-8346-86BA48473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421B5-E55F-465A-BB5E-7265A8AB01C0}"/>
              </a:ext>
            </a:extLst>
          </p:cNvPr>
          <p:cNvSpPr>
            <a:spLocks noGrp="1"/>
          </p:cNvSpPr>
          <p:nvPr>
            <p:ph type="body" idx="1"/>
          </p:nvPr>
        </p:nvSpPr>
        <p:spPr/>
        <p:txBody>
          <a:bodyPr/>
          <a:lstStyle/>
          <a:p>
            <a:pPr marL="159272" indent="-159272">
              <a:buFont typeface="Arial" panose="020B0604020202020204" pitchFamily="34" charset="0"/>
              <a:buChar char="•"/>
            </a:pPr>
            <a:r>
              <a:rPr lang="en-US" dirty="0"/>
              <a:t>Grantley &amp; Penn</a:t>
            </a:r>
          </a:p>
          <a:p>
            <a:pPr marL="159272" indent="-159272">
              <a:buFont typeface="Arial" panose="020B0604020202020204" pitchFamily="34" charset="0"/>
              <a:buChar char="•"/>
            </a:pPr>
            <a:r>
              <a:rPr lang="en-US" dirty="0"/>
              <a:t>Dentsply on left, YCP Knowledge Park on right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 College Ave, view of Thackston Homes, Penn &amp; YCP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Philadelphia Street (YCHC to the left, </a:t>
            </a:r>
            <a:r>
              <a:rPr lang="en-US" dirty="0" err="1"/>
              <a:t>Susq</a:t>
            </a:r>
            <a:r>
              <a:rPr lang="en-US" dirty="0"/>
              <a:t> Commerce to the right)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BBB976BA-8E9C-0218-EA05-4C0D1477EE50}"/>
              </a:ext>
            </a:extLst>
          </p:cNvPr>
          <p:cNvSpPr>
            <a:spLocks noGrp="1"/>
          </p:cNvSpPr>
          <p:nvPr>
            <p:ph type="sldNum" sz="quarter" idx="5"/>
          </p:nvPr>
        </p:nvSpPr>
        <p:spPr/>
        <p:txBody>
          <a:bodyPr/>
          <a:lstStyle/>
          <a:p>
            <a:fld id="{3F2B9C6F-E7D9-4AD6-A49E-A5225BD89EF2}" type="slidenum">
              <a:rPr lang="en-US" smtClean="0"/>
              <a:t>16</a:t>
            </a:fld>
            <a:endParaRPr lang="en-US"/>
          </a:p>
        </p:txBody>
      </p:sp>
    </p:spTree>
    <p:extLst>
      <p:ext uri="{BB962C8B-B14F-4D97-AF65-F5344CB8AC3E}">
        <p14:creationId xmlns:p14="http://schemas.microsoft.com/office/powerpoint/2010/main" val="318683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17</a:t>
            </a:fld>
            <a:endParaRPr lang="en-US"/>
          </a:p>
        </p:txBody>
      </p:sp>
    </p:spTree>
    <p:extLst>
      <p:ext uri="{BB962C8B-B14F-4D97-AF65-F5344CB8AC3E}">
        <p14:creationId xmlns:p14="http://schemas.microsoft.com/office/powerpoint/2010/main" val="2086819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18</a:t>
            </a:fld>
            <a:endParaRPr lang="en-US"/>
          </a:p>
        </p:txBody>
      </p:sp>
    </p:spTree>
    <p:extLst>
      <p:ext uri="{BB962C8B-B14F-4D97-AF65-F5344CB8AC3E}">
        <p14:creationId xmlns:p14="http://schemas.microsoft.com/office/powerpoint/2010/main" val="89708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6719E-CC72-BF53-C632-4E09155D0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284C5-8688-B4D7-9F0C-FDD9FB8EE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D1F798-E917-7FEA-8F1B-A09F85046A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E759C5-5E99-4D8D-A402-24385EE79A5E}"/>
              </a:ext>
            </a:extLst>
          </p:cNvPr>
          <p:cNvSpPr>
            <a:spLocks noGrp="1"/>
          </p:cNvSpPr>
          <p:nvPr>
            <p:ph type="sldNum" sz="quarter" idx="5"/>
          </p:nvPr>
        </p:nvSpPr>
        <p:spPr/>
        <p:txBody>
          <a:bodyPr/>
          <a:lstStyle/>
          <a:p>
            <a:fld id="{3F2B9C6F-E7D9-4AD6-A49E-A5225BD89EF2}" type="slidenum">
              <a:rPr lang="en-US" smtClean="0"/>
              <a:t>19</a:t>
            </a:fld>
            <a:endParaRPr lang="en-US"/>
          </a:p>
        </p:txBody>
      </p:sp>
    </p:spTree>
    <p:extLst>
      <p:ext uri="{BB962C8B-B14F-4D97-AF65-F5344CB8AC3E}">
        <p14:creationId xmlns:p14="http://schemas.microsoft.com/office/powerpoint/2010/main" val="1100477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B9C6F-E7D9-4AD6-A49E-A5225BD89EF2}" type="slidenum">
              <a:rPr lang="en-US" smtClean="0"/>
              <a:t>20</a:t>
            </a:fld>
            <a:endParaRPr lang="en-US"/>
          </a:p>
        </p:txBody>
      </p:sp>
    </p:spTree>
    <p:extLst>
      <p:ext uri="{BB962C8B-B14F-4D97-AF65-F5344CB8AC3E}">
        <p14:creationId xmlns:p14="http://schemas.microsoft.com/office/powerpoint/2010/main" val="2767718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53E2E4-94FD-4455-8547-5E906BF4C6A1}" type="slidenum">
              <a:rPr lang="en-US" smtClean="0"/>
              <a:t>54</a:t>
            </a:fld>
            <a:endParaRPr lang="en-US"/>
          </a:p>
        </p:txBody>
      </p:sp>
    </p:spTree>
    <p:extLst>
      <p:ext uri="{BB962C8B-B14F-4D97-AF65-F5344CB8AC3E}">
        <p14:creationId xmlns:p14="http://schemas.microsoft.com/office/powerpoint/2010/main" val="3475812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 of Industry</a:t>
            </a:r>
          </a:p>
          <a:p>
            <a:endParaRPr lang="en-US" dirty="0"/>
          </a:p>
          <a:p>
            <a:r>
              <a:rPr lang="en-US" dirty="0"/>
              <a:t>Workforce and Education</a:t>
            </a:r>
          </a:p>
          <a:p>
            <a:endParaRPr lang="en-US" dirty="0"/>
          </a:p>
          <a:p>
            <a:r>
              <a:rPr lang="en-US" dirty="0"/>
              <a:t>Entrepreneurship</a:t>
            </a:r>
          </a:p>
          <a:p>
            <a:endParaRPr lang="en-US" dirty="0"/>
          </a:p>
          <a:p>
            <a:r>
              <a:rPr lang="en-US" dirty="0"/>
              <a:t>Equity and Economic Mobility </a:t>
            </a:r>
          </a:p>
          <a:p>
            <a:endParaRPr lang="en-US" dirty="0"/>
          </a:p>
          <a:p>
            <a:r>
              <a:rPr lang="en-US" dirty="0"/>
              <a:t>Quality of Place </a:t>
            </a:r>
          </a:p>
          <a:p>
            <a:endParaRPr lang="en-US" dirty="0"/>
          </a:p>
          <a:p>
            <a:r>
              <a:rPr lang="en-US" dirty="0"/>
              <a:t>Infrastructure/Built Environment</a:t>
            </a:r>
          </a:p>
          <a:p>
            <a:endParaRPr lang="en-US" dirty="0"/>
          </a:p>
          <a:p>
            <a:r>
              <a:rPr lang="en-US" dirty="0"/>
              <a:t>Rural Economy </a:t>
            </a:r>
          </a:p>
        </p:txBody>
      </p:sp>
      <p:sp>
        <p:nvSpPr>
          <p:cNvPr id="4" name="Slide Number Placeholder 3"/>
          <p:cNvSpPr>
            <a:spLocks noGrp="1"/>
          </p:cNvSpPr>
          <p:nvPr>
            <p:ph type="sldNum" sz="quarter" idx="5"/>
          </p:nvPr>
        </p:nvSpPr>
        <p:spPr/>
        <p:txBody>
          <a:bodyPr/>
          <a:lstStyle/>
          <a:p>
            <a:fld id="{DD53E2E4-94FD-4455-8547-5E906BF4C6A1}" type="slidenum">
              <a:rPr lang="en-US" smtClean="0"/>
              <a:t>55</a:t>
            </a:fld>
            <a:endParaRPr lang="en-US"/>
          </a:p>
        </p:txBody>
      </p:sp>
    </p:spTree>
    <p:extLst>
      <p:ext uri="{BB962C8B-B14F-4D97-AF65-F5344CB8AC3E}">
        <p14:creationId xmlns:p14="http://schemas.microsoft.com/office/powerpoint/2010/main" val="3928701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3E2E4-94FD-4455-8547-5E906BF4C6A1}" type="slidenum">
              <a:rPr lang="en-US" smtClean="0"/>
              <a:t>56</a:t>
            </a:fld>
            <a:endParaRPr lang="en-US"/>
          </a:p>
        </p:txBody>
      </p:sp>
    </p:spTree>
    <p:extLst>
      <p:ext uri="{BB962C8B-B14F-4D97-AF65-F5344CB8AC3E}">
        <p14:creationId xmlns:p14="http://schemas.microsoft.com/office/powerpoint/2010/main" val="62443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3E2E4-94FD-4455-8547-5E906BF4C6A1}" type="slidenum">
              <a:rPr lang="en-US" smtClean="0"/>
              <a:t>57</a:t>
            </a:fld>
            <a:endParaRPr lang="en-US"/>
          </a:p>
        </p:txBody>
      </p:sp>
    </p:spTree>
    <p:extLst>
      <p:ext uri="{BB962C8B-B14F-4D97-AF65-F5344CB8AC3E}">
        <p14:creationId xmlns:p14="http://schemas.microsoft.com/office/powerpoint/2010/main" val="1653721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00496-8B8B-16AE-3A24-136FCB96D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657A-2534-EA0F-8661-D067E7ABC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0070E0-8F07-217F-C0F3-399E031CD0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3E84B3-5690-28C2-0996-3524222397B7}"/>
              </a:ext>
            </a:extLst>
          </p:cNvPr>
          <p:cNvSpPr>
            <a:spLocks noGrp="1"/>
          </p:cNvSpPr>
          <p:nvPr>
            <p:ph type="sldNum" sz="quarter" idx="5"/>
          </p:nvPr>
        </p:nvSpPr>
        <p:spPr/>
        <p:txBody>
          <a:bodyPr/>
          <a:lstStyle/>
          <a:p>
            <a:fld id="{DD53E2E4-94FD-4455-8547-5E906BF4C6A1}" type="slidenum">
              <a:rPr lang="en-US" smtClean="0"/>
              <a:t>58</a:t>
            </a:fld>
            <a:endParaRPr lang="en-US"/>
          </a:p>
        </p:txBody>
      </p:sp>
    </p:spTree>
    <p:extLst>
      <p:ext uri="{BB962C8B-B14F-4D97-AF65-F5344CB8AC3E}">
        <p14:creationId xmlns:p14="http://schemas.microsoft.com/office/powerpoint/2010/main" val="2249824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FBC53-D3EE-628C-D7F3-020CC036A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1CA77-BDC6-E87C-E565-D30B67867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BF6FA-BC66-5DF5-2BC4-FCD1612180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171096-BA06-0CE0-D315-846992D1C1BC}"/>
              </a:ext>
            </a:extLst>
          </p:cNvPr>
          <p:cNvSpPr>
            <a:spLocks noGrp="1"/>
          </p:cNvSpPr>
          <p:nvPr>
            <p:ph type="sldNum" sz="quarter" idx="5"/>
          </p:nvPr>
        </p:nvSpPr>
        <p:spPr/>
        <p:txBody>
          <a:bodyPr/>
          <a:lstStyle/>
          <a:p>
            <a:fld id="{DD53E2E4-94FD-4455-8547-5E906BF4C6A1}" type="slidenum">
              <a:rPr lang="en-US" smtClean="0"/>
              <a:t>59</a:t>
            </a:fld>
            <a:endParaRPr lang="en-US"/>
          </a:p>
        </p:txBody>
      </p:sp>
    </p:spTree>
    <p:extLst>
      <p:ext uri="{BB962C8B-B14F-4D97-AF65-F5344CB8AC3E}">
        <p14:creationId xmlns:p14="http://schemas.microsoft.com/office/powerpoint/2010/main" val="1251093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3E041-6A1E-BEAA-7AB5-EE80A7E0A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1F774-279D-7861-56F8-06F1B4828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08AAD-F7D4-F462-5546-0F4AD08CA6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6B304E-8CC7-BCE3-32F5-3C2B7625E07D}"/>
              </a:ext>
            </a:extLst>
          </p:cNvPr>
          <p:cNvSpPr>
            <a:spLocks noGrp="1"/>
          </p:cNvSpPr>
          <p:nvPr>
            <p:ph type="sldNum" sz="quarter" idx="5"/>
          </p:nvPr>
        </p:nvSpPr>
        <p:spPr/>
        <p:txBody>
          <a:bodyPr/>
          <a:lstStyle/>
          <a:p>
            <a:fld id="{DD53E2E4-94FD-4455-8547-5E906BF4C6A1}" type="slidenum">
              <a:rPr lang="en-US" smtClean="0"/>
              <a:t>60</a:t>
            </a:fld>
            <a:endParaRPr lang="en-US"/>
          </a:p>
        </p:txBody>
      </p:sp>
    </p:spTree>
    <p:extLst>
      <p:ext uri="{BB962C8B-B14F-4D97-AF65-F5344CB8AC3E}">
        <p14:creationId xmlns:p14="http://schemas.microsoft.com/office/powerpoint/2010/main" val="3359863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48CB7-84AF-5EDF-2662-B120C80BF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9C258-6EE0-41B7-D1F6-FE71DC700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54F55-A036-D6B0-0624-A79BA3FC94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1A77DA-802A-01F8-38F3-52A2019E1BEA}"/>
              </a:ext>
            </a:extLst>
          </p:cNvPr>
          <p:cNvSpPr>
            <a:spLocks noGrp="1"/>
          </p:cNvSpPr>
          <p:nvPr>
            <p:ph type="sldNum" sz="quarter" idx="5"/>
          </p:nvPr>
        </p:nvSpPr>
        <p:spPr/>
        <p:txBody>
          <a:bodyPr/>
          <a:lstStyle/>
          <a:p>
            <a:fld id="{DD53E2E4-94FD-4455-8547-5E906BF4C6A1}" type="slidenum">
              <a:rPr lang="en-US" smtClean="0"/>
              <a:t>61</a:t>
            </a:fld>
            <a:endParaRPr lang="en-US"/>
          </a:p>
        </p:txBody>
      </p:sp>
    </p:spTree>
    <p:extLst>
      <p:ext uri="{BB962C8B-B14F-4D97-AF65-F5344CB8AC3E}">
        <p14:creationId xmlns:p14="http://schemas.microsoft.com/office/powerpoint/2010/main" val="805966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5E8EF-BBA4-45DC-EB79-5DFFB4159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132E9-7CC6-FC94-5BD2-BDED318A6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44E3F-A3FE-680C-A649-CAD4139C2B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19A0B5-7925-638B-60D3-28DB6BB6BD0C}"/>
              </a:ext>
            </a:extLst>
          </p:cNvPr>
          <p:cNvSpPr>
            <a:spLocks noGrp="1"/>
          </p:cNvSpPr>
          <p:nvPr>
            <p:ph type="sldNum" sz="quarter" idx="5"/>
          </p:nvPr>
        </p:nvSpPr>
        <p:spPr/>
        <p:txBody>
          <a:bodyPr/>
          <a:lstStyle/>
          <a:p>
            <a:fld id="{DD53E2E4-94FD-4455-8547-5E906BF4C6A1}" type="slidenum">
              <a:rPr lang="en-US" smtClean="0"/>
              <a:t>62</a:t>
            </a:fld>
            <a:endParaRPr lang="en-US"/>
          </a:p>
        </p:txBody>
      </p:sp>
    </p:spTree>
    <p:extLst>
      <p:ext uri="{BB962C8B-B14F-4D97-AF65-F5344CB8AC3E}">
        <p14:creationId xmlns:p14="http://schemas.microsoft.com/office/powerpoint/2010/main" val="2018094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18A64-8FD7-2A5B-3BB1-7B07F20FD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F4BA2-4BBD-7F1D-81DE-60F0D96EB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EEDD8-AF24-9F4E-BAA7-6C8B9AC683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$305 is the median sale price in July 2025 / 3% increase from 2024.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highest increase in all of York is Spring Grove SD - at 34% ($322.5K) </a:t>
            </a:r>
          </a:p>
          <a:p>
            <a:endParaRPr lang="en-US" dirty="0"/>
          </a:p>
        </p:txBody>
      </p:sp>
      <p:sp>
        <p:nvSpPr>
          <p:cNvPr id="4" name="Slide Number Placeholder 3">
            <a:extLst>
              <a:ext uri="{FF2B5EF4-FFF2-40B4-BE49-F238E27FC236}">
                <a16:creationId xmlns:a16="http://schemas.microsoft.com/office/drawing/2014/main" id="{7B0EAA6D-464E-81C8-5B97-3F5EDFD4021F}"/>
              </a:ext>
            </a:extLst>
          </p:cNvPr>
          <p:cNvSpPr>
            <a:spLocks noGrp="1"/>
          </p:cNvSpPr>
          <p:nvPr>
            <p:ph type="sldNum" sz="quarter" idx="5"/>
          </p:nvPr>
        </p:nvSpPr>
        <p:spPr/>
        <p:txBody>
          <a:bodyPr/>
          <a:lstStyle/>
          <a:p>
            <a:fld id="{DD53E2E4-94FD-4455-8547-5E906BF4C6A1}" type="slidenum">
              <a:rPr lang="en-US" smtClean="0"/>
              <a:t>63</a:t>
            </a:fld>
            <a:endParaRPr lang="en-US"/>
          </a:p>
        </p:txBody>
      </p:sp>
    </p:spTree>
    <p:extLst>
      <p:ext uri="{BB962C8B-B14F-4D97-AF65-F5344CB8AC3E}">
        <p14:creationId xmlns:p14="http://schemas.microsoft.com/office/powerpoint/2010/main" val="3353770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0558-D73C-5C0E-8DF2-F68632005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70C94-DAB8-675D-394E-E70FDF7F0E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083DD-E10A-71C6-EEA5-18319B6ED632}"/>
              </a:ext>
            </a:extLst>
          </p:cNvPr>
          <p:cNvSpPr>
            <a:spLocks noGrp="1"/>
          </p:cNvSpPr>
          <p:nvPr>
            <p:ph type="body" idx="1"/>
          </p:nvPr>
        </p:nvSpPr>
        <p:spPr/>
        <p:txBody>
          <a:bodyPr/>
          <a:lstStyle/>
          <a:p>
            <a:r>
              <a:rPr lang="en-US" b="1" dirty="0"/>
              <a:t>Renters:</a:t>
            </a:r>
          </a:p>
          <a:p>
            <a:pPr marL="171450" indent="-171450">
              <a:buFont typeface="Arial" panose="020B0604020202020204" pitchFamily="34" charset="0"/>
              <a:buChar char="•"/>
            </a:pPr>
            <a:r>
              <a:rPr lang="en-US" dirty="0"/>
              <a:t>to afford the county average apartment, a household must make nearly $50K yearly. </a:t>
            </a:r>
          </a:p>
          <a:p>
            <a:pPr marL="171450" indent="-171450">
              <a:buFont typeface="Arial" panose="020B0604020202020204" pitchFamily="34" charset="0"/>
              <a:buChar char="•"/>
            </a:pPr>
            <a:r>
              <a:rPr lang="en-US" dirty="0"/>
              <a:t>Rental property owners in the county have said they must charge higher rents so that building is financially feasible with the rising costs of construction. Furthermore, the lack of rentals reduces competition, making it easier to charge higher rents. With a lower rental vacancy (3.4 percent) than the state (5.1 percent), York County has a tighter rental market. All of this contributing in to cost burdened rental households. </a:t>
            </a:r>
          </a:p>
          <a:p>
            <a:pPr marL="171450" indent="-171450">
              <a:buFont typeface="Arial" panose="020B0604020202020204" pitchFamily="34" charset="0"/>
              <a:buChar char="•"/>
            </a:pPr>
            <a:endParaRPr lang="en-US" dirty="0"/>
          </a:p>
          <a:p>
            <a:endParaRPr lang="en-US" dirty="0"/>
          </a:p>
          <a:p>
            <a:r>
              <a:rPr lang="en-US" b="1" dirty="0"/>
              <a:t>Median Household: </a:t>
            </a:r>
          </a:p>
          <a:p>
            <a:pPr marL="171450" indent="-171450">
              <a:buFont typeface="Arial" panose="020B0604020202020204" pitchFamily="34" charset="0"/>
              <a:buChar char="•"/>
            </a:pPr>
            <a:r>
              <a:rPr lang="en-US" dirty="0"/>
              <a:t>At the end of 2022, the average sale price of homes was $245K for countywide and $119K for the city.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 of December 2023, the average countywide monthly rental price is $1,094 and $943 for the city.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Age:</a:t>
            </a:r>
          </a:p>
          <a:p>
            <a:pPr marL="171450" indent="-171450">
              <a:buFont typeface="Arial" panose="020B0604020202020204" pitchFamily="34" charset="0"/>
              <a:buChar char="•"/>
            </a:pPr>
            <a:r>
              <a:rPr lang="en-US" dirty="0"/>
              <a:t>The barrier to homeownership or living on their own for this age group remains prevalent</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1" dirty="0"/>
              <a:t>Lancaster: </a:t>
            </a:r>
          </a:p>
          <a:p>
            <a:pPr marL="0" indent="0">
              <a:buFont typeface="Arial" panose="020B0604020202020204" pitchFamily="34" charset="0"/>
              <a:buNone/>
            </a:pPr>
            <a:r>
              <a:rPr lang="en-US" dirty="0"/>
              <a:t>- This is an adage the previous slide, of the new residents 85% of whom are aged 50 to 64 years old. </a:t>
            </a:r>
          </a:p>
          <a:p>
            <a:pPr marL="0" indent="0">
              <a:buFont typeface="Arial" panose="020B0604020202020204" pitchFamily="34" charset="0"/>
              <a:buNone/>
            </a:pPr>
            <a:r>
              <a:rPr lang="en-US" dirty="0"/>
              <a:t>-  York County is a growing destination for residents in our neighboring counties. This is the first time in recent data that Lancaster County sends more residents than they receive from York. </a:t>
            </a:r>
          </a:p>
          <a:p>
            <a:endParaRPr lang="en-US" dirty="0"/>
          </a:p>
        </p:txBody>
      </p:sp>
      <p:sp>
        <p:nvSpPr>
          <p:cNvPr id="4" name="Slide Number Placeholder 3">
            <a:extLst>
              <a:ext uri="{FF2B5EF4-FFF2-40B4-BE49-F238E27FC236}">
                <a16:creationId xmlns:a16="http://schemas.microsoft.com/office/drawing/2014/main" id="{027EBBF9-998E-D598-C02E-D1372104780E}"/>
              </a:ext>
            </a:extLst>
          </p:cNvPr>
          <p:cNvSpPr>
            <a:spLocks noGrp="1"/>
          </p:cNvSpPr>
          <p:nvPr>
            <p:ph type="sldNum" sz="quarter" idx="5"/>
          </p:nvPr>
        </p:nvSpPr>
        <p:spPr/>
        <p:txBody>
          <a:bodyPr/>
          <a:lstStyle/>
          <a:p>
            <a:fld id="{DD53E2E4-94FD-4455-8547-5E906BF4C6A1}" type="slidenum">
              <a:rPr lang="en-US" smtClean="0"/>
              <a:t>64</a:t>
            </a:fld>
            <a:endParaRPr lang="en-US"/>
          </a:p>
        </p:txBody>
      </p:sp>
    </p:spTree>
    <p:extLst>
      <p:ext uri="{BB962C8B-B14F-4D97-AF65-F5344CB8AC3E}">
        <p14:creationId xmlns:p14="http://schemas.microsoft.com/office/powerpoint/2010/main" val="2834436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9A139-5C98-7030-C6B0-499FF7264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79E72-5A60-43BE-9028-9DF45F186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F6109-8CEB-EFCB-8321-8FB333BC71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63AC03-3A88-2A4B-B5D5-8B6EFD300BF8}"/>
              </a:ext>
            </a:extLst>
          </p:cNvPr>
          <p:cNvSpPr>
            <a:spLocks noGrp="1"/>
          </p:cNvSpPr>
          <p:nvPr>
            <p:ph type="sldNum" sz="quarter" idx="5"/>
          </p:nvPr>
        </p:nvSpPr>
        <p:spPr/>
        <p:txBody>
          <a:bodyPr/>
          <a:lstStyle/>
          <a:p>
            <a:fld id="{DD53E2E4-94FD-4455-8547-5E906BF4C6A1}" type="slidenum">
              <a:rPr lang="en-US" smtClean="0"/>
              <a:t>65</a:t>
            </a:fld>
            <a:endParaRPr lang="en-US"/>
          </a:p>
        </p:txBody>
      </p:sp>
    </p:spTree>
    <p:extLst>
      <p:ext uri="{BB962C8B-B14F-4D97-AF65-F5344CB8AC3E}">
        <p14:creationId xmlns:p14="http://schemas.microsoft.com/office/powerpoint/2010/main" val="435475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2758-9564-6A5B-C298-12BD654F4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A5549-E10D-54B1-F5A5-B15E23C3C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59781-3EC2-95B6-1097-38022C6C56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29B24C-D8B0-CB88-BCB4-50E799DFF4CF}"/>
              </a:ext>
            </a:extLst>
          </p:cNvPr>
          <p:cNvSpPr>
            <a:spLocks noGrp="1"/>
          </p:cNvSpPr>
          <p:nvPr>
            <p:ph type="sldNum" sz="quarter" idx="5"/>
          </p:nvPr>
        </p:nvSpPr>
        <p:spPr/>
        <p:txBody>
          <a:bodyPr/>
          <a:lstStyle/>
          <a:p>
            <a:fld id="{DD53E2E4-94FD-4455-8547-5E906BF4C6A1}" type="slidenum">
              <a:rPr lang="en-US" smtClean="0"/>
              <a:t>66</a:t>
            </a:fld>
            <a:endParaRPr lang="en-US"/>
          </a:p>
        </p:txBody>
      </p:sp>
    </p:spTree>
    <p:extLst>
      <p:ext uri="{BB962C8B-B14F-4D97-AF65-F5344CB8AC3E}">
        <p14:creationId xmlns:p14="http://schemas.microsoft.com/office/powerpoint/2010/main" val="12944693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48D3E-412C-7DC8-F5AF-7EC42B909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E7619-2F14-5F62-A9D1-D8AA73A72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337219-D3DF-53E9-0A5F-4A7713EDD9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16E51-BBF4-C4A3-483D-8E8C3E98D3BD}"/>
              </a:ext>
            </a:extLst>
          </p:cNvPr>
          <p:cNvSpPr>
            <a:spLocks noGrp="1"/>
          </p:cNvSpPr>
          <p:nvPr>
            <p:ph type="sldNum" sz="quarter" idx="5"/>
          </p:nvPr>
        </p:nvSpPr>
        <p:spPr/>
        <p:txBody>
          <a:bodyPr/>
          <a:lstStyle/>
          <a:p>
            <a:fld id="{DD53E2E4-94FD-4455-8547-5E906BF4C6A1}" type="slidenum">
              <a:rPr lang="en-US" smtClean="0"/>
              <a:t>67</a:t>
            </a:fld>
            <a:endParaRPr lang="en-US"/>
          </a:p>
        </p:txBody>
      </p:sp>
    </p:spTree>
    <p:extLst>
      <p:ext uri="{BB962C8B-B14F-4D97-AF65-F5344CB8AC3E}">
        <p14:creationId xmlns:p14="http://schemas.microsoft.com/office/powerpoint/2010/main" val="3893175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D2D9-15A0-1A16-6478-593F5DD36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FE134-C41C-6D92-01D8-861D9AF4F5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7A6AA-8159-0076-F330-1704881B54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2BBD5B-B377-1F16-AFC3-96F10FABF37B}"/>
              </a:ext>
            </a:extLst>
          </p:cNvPr>
          <p:cNvSpPr>
            <a:spLocks noGrp="1"/>
          </p:cNvSpPr>
          <p:nvPr>
            <p:ph type="sldNum" sz="quarter" idx="5"/>
          </p:nvPr>
        </p:nvSpPr>
        <p:spPr/>
        <p:txBody>
          <a:bodyPr/>
          <a:lstStyle/>
          <a:p>
            <a:fld id="{DD53E2E4-94FD-4455-8547-5E906BF4C6A1}" type="slidenum">
              <a:rPr lang="en-US" smtClean="0"/>
              <a:t>68</a:t>
            </a:fld>
            <a:endParaRPr lang="en-US"/>
          </a:p>
        </p:txBody>
      </p:sp>
    </p:spTree>
    <p:extLst>
      <p:ext uri="{BB962C8B-B14F-4D97-AF65-F5344CB8AC3E}">
        <p14:creationId xmlns:p14="http://schemas.microsoft.com/office/powerpoint/2010/main" val="286455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1E135-7FBB-4FD0-F780-865406B2B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7EB030-D912-F992-4B22-DC1814566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BAEBC5-457F-3E5A-0E7C-95A8AF1F9D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6E6B32-2C3C-9FD5-D2E3-14D6BDA1E4BD}"/>
              </a:ext>
            </a:extLst>
          </p:cNvPr>
          <p:cNvSpPr>
            <a:spLocks noGrp="1"/>
          </p:cNvSpPr>
          <p:nvPr>
            <p:ph type="sldNum" sz="quarter" idx="5"/>
          </p:nvPr>
        </p:nvSpPr>
        <p:spPr/>
        <p:txBody>
          <a:bodyPr/>
          <a:lstStyle/>
          <a:p>
            <a:fld id="{DD53E2E4-94FD-4455-8547-5E906BF4C6A1}" type="slidenum">
              <a:rPr lang="en-US" smtClean="0"/>
              <a:t>69</a:t>
            </a:fld>
            <a:endParaRPr lang="en-US"/>
          </a:p>
        </p:txBody>
      </p:sp>
    </p:spTree>
    <p:extLst>
      <p:ext uri="{BB962C8B-B14F-4D97-AF65-F5344CB8AC3E}">
        <p14:creationId xmlns:p14="http://schemas.microsoft.com/office/powerpoint/2010/main" val="2382729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A266C-02B4-01CA-655D-018F488BA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277D8-FCDF-C8BD-604E-5FC80D07F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F5C23-BF5E-1A75-4AB0-F2A23F5079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BB028A-9C10-21C0-8EC7-C4ADEF87C1B1}"/>
              </a:ext>
            </a:extLst>
          </p:cNvPr>
          <p:cNvSpPr>
            <a:spLocks noGrp="1"/>
          </p:cNvSpPr>
          <p:nvPr>
            <p:ph type="sldNum" sz="quarter" idx="5"/>
          </p:nvPr>
        </p:nvSpPr>
        <p:spPr/>
        <p:txBody>
          <a:bodyPr/>
          <a:lstStyle/>
          <a:p>
            <a:fld id="{DD53E2E4-94FD-4455-8547-5E906BF4C6A1}" type="slidenum">
              <a:rPr lang="en-US" smtClean="0"/>
              <a:t>70</a:t>
            </a:fld>
            <a:endParaRPr lang="en-US"/>
          </a:p>
        </p:txBody>
      </p:sp>
    </p:spTree>
    <p:extLst>
      <p:ext uri="{BB962C8B-B14F-4D97-AF65-F5344CB8AC3E}">
        <p14:creationId xmlns:p14="http://schemas.microsoft.com/office/powerpoint/2010/main" val="415096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91DA-DE9E-D408-3409-971D6B9312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9EB1B9-CCC2-8089-497C-8D7708FEB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8CCC10-5FFF-7EF2-D4A6-A69A127546B9}"/>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D06F0D6F-DBAD-6518-3B1F-7F311BE0DA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5D520-DB70-2BA7-60E2-8C4723E09630}"/>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278406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43B66-91BB-DB31-8CA4-28D9E64A93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2A9CC5-51BE-3B96-4167-CCA3E32232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086239-D0FA-2EAB-F55A-987A18488902}"/>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E450C293-DF3A-8BB6-1C0D-8D57CF367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C8905-9CC8-1BAA-DDAE-7BDC4D4745C6}"/>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1421511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51FA-CD26-3F07-C001-86B6AF053F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83C9D1-FE4D-4CD6-12B4-EFC9174BB8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0EEFD5-631C-92F7-E00F-ACFB5754E723}"/>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A7B09895-0944-0598-8C7C-52F24C67C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7BC34-09F4-6EAD-4AE8-BAC031171B0E}"/>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426335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5865-777C-D448-F3A4-EFE96F6BB8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D0B6DC-ABD2-7A54-82DF-74BD8664BB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3DFC1D-5C39-E1ED-6630-C4A9EC7433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78BA9F-7EFF-33A3-7101-AA32C325A020}"/>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6" name="Footer Placeholder 5">
            <a:extLst>
              <a:ext uri="{FF2B5EF4-FFF2-40B4-BE49-F238E27FC236}">
                <a16:creationId xmlns:a16="http://schemas.microsoft.com/office/drawing/2014/main" id="{F2A72026-2712-7EAD-26FB-1CE3ED3081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0EA0F-8AC1-BC00-C411-A391D817114E}"/>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268036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51F1-7077-872B-DD70-5E1F0D4B00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E5C0BF-BDDB-E900-1824-845B6B524D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1217DD-0D4D-EA60-C829-9F93CA8C65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6E35A1-C88A-FB15-24CE-0CB6CE677A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A209DF-B976-EEEC-D7D1-A5F6F0A0BB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DEF7E8-59F4-D686-FB31-90AAAF23BFA5}"/>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8" name="Footer Placeholder 7">
            <a:extLst>
              <a:ext uri="{FF2B5EF4-FFF2-40B4-BE49-F238E27FC236}">
                <a16:creationId xmlns:a16="http://schemas.microsoft.com/office/drawing/2014/main" id="{F25AE98F-0A7A-AAB1-604A-91BD35F54B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EB5D57-62AB-418F-4D2B-5DF757ED77FF}"/>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1858379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1143-B34F-8CB3-A840-06721740F2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BF7102-329A-BA84-6C0D-ADA0ADC444F0}"/>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4" name="Footer Placeholder 3">
            <a:extLst>
              <a:ext uri="{FF2B5EF4-FFF2-40B4-BE49-F238E27FC236}">
                <a16:creationId xmlns:a16="http://schemas.microsoft.com/office/drawing/2014/main" id="{8A2DC9DA-D0B6-A906-8F7C-6873CA8A31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AB4A7E-312E-5402-F6EE-EF427185245A}"/>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3506532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CC14F8-593B-2F9A-ECDB-A06485B7B82C}"/>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3" name="Footer Placeholder 2">
            <a:extLst>
              <a:ext uri="{FF2B5EF4-FFF2-40B4-BE49-F238E27FC236}">
                <a16:creationId xmlns:a16="http://schemas.microsoft.com/office/drawing/2014/main" id="{F325BF3E-0AA2-3DF5-D72C-29FC5BCE24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01531F-6D58-3BAB-A199-8CE2243646A5}"/>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45251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1BCD-208A-2CA1-B6C7-6405C5B6D4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840ABD-7CA5-904E-B641-422E1F48E1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911AA5-508C-42DF-104D-C4D6115121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E8DAF7-32C6-2779-5A23-926B32CC4CCE}"/>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6" name="Footer Placeholder 5">
            <a:extLst>
              <a:ext uri="{FF2B5EF4-FFF2-40B4-BE49-F238E27FC236}">
                <a16:creationId xmlns:a16="http://schemas.microsoft.com/office/drawing/2014/main" id="{D4D6AE3E-698C-81AF-47C6-4EE69A35E3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5703A1-45A3-31DB-1C31-158274359B7C}"/>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1539668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9FD8-9BBE-CB9A-7B0F-CCD69A1CA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834E99-4537-0401-579E-DD993A1D9F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99FF8A-A426-EC44-631D-9322534B47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F56BC0-47F2-CA93-6210-D34D0E1E20CA}"/>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6" name="Footer Placeholder 5">
            <a:extLst>
              <a:ext uri="{FF2B5EF4-FFF2-40B4-BE49-F238E27FC236}">
                <a16:creationId xmlns:a16="http://schemas.microsoft.com/office/drawing/2014/main" id="{375ED93F-E574-65D9-B3B2-2F5FC0F5C4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934280-99FB-5D9B-6599-5CE248A6F5E8}"/>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357227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563F8-3956-3879-3458-A0C80D66D5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618496-A2B1-0E6C-189A-94DA9EB708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2072D6-05A0-C4C4-6B58-8952BF014379}"/>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8D832CD7-DD7F-DF06-FA46-38356E995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04CF9-6C57-9E75-4D5E-471401D89271}"/>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1289235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8899A2-FB03-1260-576F-13DBE8B781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D1733E-3CED-5147-8340-40D08A77A8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6AD01-2081-F126-47B1-087760B0007B}"/>
              </a:ext>
            </a:extLst>
          </p:cNvPr>
          <p:cNvSpPr>
            <a:spLocks noGrp="1"/>
          </p:cNvSpPr>
          <p:nvPr>
            <p:ph type="dt" sz="half" idx="10"/>
          </p:nvPr>
        </p:nvSpPr>
        <p:spPr/>
        <p:txBody>
          <a:body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CE4985F6-15BE-A3F2-E7A6-BD836E23D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E7FA2-1F24-751F-A50E-C305AEF3B6C0}"/>
              </a:ext>
            </a:extLst>
          </p:cNvPr>
          <p:cNvSpPr>
            <a:spLocks noGrp="1"/>
          </p:cNvSpPr>
          <p:nvPr>
            <p:ph type="sldNum" sz="quarter" idx="12"/>
          </p:nvPr>
        </p:nvSpPr>
        <p:spPr/>
        <p:txBody>
          <a:bodyPr/>
          <a:lstStyle/>
          <a:p>
            <a:fld id="{68485130-1B78-BD45-A92D-C204E8B6DCB8}" type="slidenum">
              <a:rPr lang="en-US" smtClean="0"/>
              <a:t>‹#›</a:t>
            </a:fld>
            <a:endParaRPr lang="en-US"/>
          </a:p>
        </p:txBody>
      </p:sp>
    </p:spTree>
    <p:extLst>
      <p:ext uri="{BB962C8B-B14F-4D97-AF65-F5344CB8AC3E}">
        <p14:creationId xmlns:p14="http://schemas.microsoft.com/office/powerpoint/2010/main" val="2943175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AF9C0-6E78-2DFF-6217-85C8BFDC70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5734EF-07B9-BF33-51AA-246DAB623F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6AFF64-1494-6C0C-575E-7ECE878AAC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641C5E-8350-8F4F-94FB-CCDE03AC9A93}" type="datetimeFigureOut">
              <a:rPr lang="en-US" smtClean="0"/>
              <a:t>9/15/2025</a:t>
            </a:fld>
            <a:endParaRPr lang="en-US"/>
          </a:p>
        </p:txBody>
      </p:sp>
      <p:sp>
        <p:nvSpPr>
          <p:cNvPr id="5" name="Footer Placeholder 4">
            <a:extLst>
              <a:ext uri="{FF2B5EF4-FFF2-40B4-BE49-F238E27FC236}">
                <a16:creationId xmlns:a16="http://schemas.microsoft.com/office/drawing/2014/main" id="{CF792166-F712-A3E5-C7DB-ADD3F2479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452C321-27B4-BD33-D39F-81513E2ADA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485130-1B78-BD45-A92D-C204E8B6DCB8}" type="slidenum">
              <a:rPr lang="en-US" smtClean="0"/>
              <a:t>‹#›</a:t>
            </a:fld>
            <a:endParaRPr lang="en-US"/>
          </a:p>
        </p:txBody>
      </p:sp>
    </p:spTree>
    <p:extLst>
      <p:ext uri="{BB962C8B-B14F-4D97-AF65-F5344CB8AC3E}">
        <p14:creationId xmlns:p14="http://schemas.microsoft.com/office/powerpoint/2010/main" val="13677534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emf"/><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emf"/><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emf"/><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jp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9.jp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0.emf"/><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6.jp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5" Type="http://schemas.openxmlformats.org/officeDocument/2006/relationships/image" Target="../media/image46.jp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46.jp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46.jp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6.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7.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8.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 Id="rId5" Type="http://schemas.openxmlformats.org/officeDocument/2006/relationships/image" Target="../media/image65.jp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65.jp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65.jpg"/><Relationship Id="rId5" Type="http://schemas.openxmlformats.org/officeDocument/2006/relationships/image" Target="../media/image45.png"/><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65.jp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77.png"/><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5" Type="http://schemas.openxmlformats.org/officeDocument/2006/relationships/image" Target="../media/image65.jpg"/><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65.jpg"/><Relationship Id="rId5" Type="http://schemas.openxmlformats.org/officeDocument/2006/relationships/image" Target="../media/image45.png"/><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65.jp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81.png"/><Relationship Id="rId4" Type="http://schemas.openxmlformats.org/officeDocument/2006/relationships/image" Target="../media/image80.png"/></Relationships>
</file>

<file path=ppt/slides/_rels/slide53.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79.png"/><Relationship Id="rId7" Type="http://schemas.openxmlformats.org/officeDocument/2006/relationships/image" Target="../media/image45.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g"/></Relationships>
</file>

<file path=ppt/slides/_rels/slide55.xml.rels><?xml version="1.0" encoding="UTF-8" standalone="yes"?>
<Relationships xmlns="http://schemas.openxmlformats.org/package/2006/relationships"><Relationship Id="rId3" Type="http://schemas.openxmlformats.org/officeDocument/2006/relationships/image" Target="../media/image83.jpg"/><Relationship Id="rId7"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jpeg"/></Relationships>
</file>

<file path=ppt/slides/_rels/slide5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5.jpeg"/></Relationships>
</file>

<file path=ppt/slides/_rels/slide5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85.jpeg"/></Relationships>
</file>

<file path=ppt/slides/_rels/slide5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85.jpeg"/></Relationships>
</file>

<file path=ppt/slides/_rels/slide5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85.jpeg"/></Relationships>
</file>

<file path=ppt/slides/_rels/slide6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85.jpeg"/></Relationships>
</file>

<file path=ppt/slides/_rels/slide6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85.jpeg"/></Relationships>
</file>

<file path=ppt/slides/_rels/slide6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image" Target="../media/image85.jpeg"/></Relationships>
</file>

<file path=ppt/slides/_rels/slide6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image" Target="../media/image85.jpeg"/></Relationships>
</file>

<file path=ppt/slides/_rels/slide6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5.jpeg"/></Relationships>
</file>

<file path=ppt/slides/_rels/slide6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7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A18BBA-C74F-444F-A410-D41C6C790DDA}"/>
              </a:ext>
            </a:extLst>
          </p:cNvPr>
          <p:cNvSpPr/>
          <p:nvPr/>
        </p:nvSpPr>
        <p:spPr>
          <a:xfrm>
            <a:off x="0" y="2"/>
            <a:ext cx="12367260" cy="6857999"/>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BE7618B6-CB23-4F49-B37E-68314BCFA6EE}"/>
              </a:ext>
            </a:extLst>
          </p:cNvPr>
          <p:cNvSpPr txBox="1"/>
          <p:nvPr/>
        </p:nvSpPr>
        <p:spPr>
          <a:xfrm>
            <a:off x="3518704" y="1351508"/>
            <a:ext cx="8848555" cy="2800767"/>
          </a:xfrm>
          <a:prstGeom prst="rect">
            <a:avLst/>
          </a:prstGeom>
          <a:noFill/>
        </p:spPr>
        <p:txBody>
          <a:bodyPr wrap="square" rtlCol="0">
            <a:spAutoFit/>
          </a:bodyPr>
          <a:lstStyle/>
          <a:p>
            <a:pPr algn="ctr"/>
            <a:r>
              <a:rPr lang="en-US" sz="8800" b="1" dirty="0">
                <a:solidFill>
                  <a:schemeClr val="bg1"/>
                </a:solidFill>
                <a:latin typeface="Arial" panose="020B0604020202020204" pitchFamily="34" charset="0"/>
                <a:cs typeface="Arial" panose="020B0604020202020204" pitchFamily="34" charset="0"/>
              </a:rPr>
              <a:t>Developing Possibility</a:t>
            </a:r>
          </a:p>
        </p:txBody>
      </p:sp>
      <p:pic>
        <p:nvPicPr>
          <p:cNvPr id="14" name="Picture 13" descr="A green and black logo&#10;&#10;Description automatically generated">
            <a:extLst>
              <a:ext uri="{FF2B5EF4-FFF2-40B4-BE49-F238E27FC236}">
                <a16:creationId xmlns:a16="http://schemas.microsoft.com/office/drawing/2014/main" id="{F200B715-EF0F-0377-40C2-A22BDF883592}"/>
              </a:ext>
            </a:extLst>
          </p:cNvPr>
          <p:cNvPicPr>
            <a:picLocks noChangeAspect="1"/>
          </p:cNvPicPr>
          <p:nvPr/>
        </p:nvPicPr>
        <p:blipFill>
          <a:blip r:embed="rId2"/>
          <a:srcRect l="50000"/>
          <a:stretch/>
        </p:blipFill>
        <p:spPr>
          <a:xfrm>
            <a:off x="0" y="-72198"/>
            <a:ext cx="3518704" cy="7002396"/>
          </a:xfrm>
          <a:prstGeom prst="rect">
            <a:avLst/>
          </a:prstGeom>
        </p:spPr>
      </p:pic>
    </p:spTree>
    <p:extLst>
      <p:ext uri="{BB962C8B-B14F-4D97-AF65-F5344CB8AC3E}">
        <p14:creationId xmlns:p14="http://schemas.microsoft.com/office/powerpoint/2010/main" val="4123288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4D757-13EF-6887-E241-FBED1B3706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C2D4775-687B-FCC5-DF0D-3197F4741B78}"/>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43D58C6A-855B-C18A-7DE6-054C4B431F03}"/>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6AD80192-0CA7-5DD5-7F9D-57AE693AF7A1}"/>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2" name="Rectangle 1">
            <a:extLst>
              <a:ext uri="{FF2B5EF4-FFF2-40B4-BE49-F238E27FC236}">
                <a16:creationId xmlns:a16="http://schemas.microsoft.com/office/drawing/2014/main" id="{8C411467-F504-E434-619B-3133DF777443}"/>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677C653C-65F9-18F4-D9A7-194F74BF2FA8}"/>
              </a:ext>
            </a:extLst>
          </p:cNvPr>
          <p:cNvSpPr txBox="1"/>
          <p:nvPr/>
        </p:nvSpPr>
        <p:spPr>
          <a:xfrm>
            <a:off x="552939" y="689974"/>
            <a:ext cx="11512127"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Presentation Overview</a:t>
            </a:r>
          </a:p>
        </p:txBody>
      </p:sp>
      <p:sp>
        <p:nvSpPr>
          <p:cNvPr id="12" name="Rectangle 11">
            <a:extLst>
              <a:ext uri="{FF2B5EF4-FFF2-40B4-BE49-F238E27FC236}">
                <a16:creationId xmlns:a16="http://schemas.microsoft.com/office/drawing/2014/main" id="{C618F9F2-FD66-15A3-245B-9B12597B9087}"/>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897471F6-AD93-CA2B-EB13-F7166F62938C}"/>
              </a:ext>
            </a:extLst>
          </p:cNvPr>
          <p:cNvSpPr txBox="1"/>
          <p:nvPr/>
        </p:nvSpPr>
        <p:spPr>
          <a:xfrm>
            <a:off x="434121" y="1594004"/>
            <a:ext cx="10709188" cy="4324261"/>
          </a:xfrm>
          <a:prstGeom prst="rect">
            <a:avLst/>
          </a:prstGeom>
          <a:noFill/>
        </p:spPr>
        <p:txBody>
          <a:bodyPr wrap="square">
            <a:spAutoFit/>
          </a:bodyPr>
          <a:lstStyle/>
          <a:p>
            <a:r>
              <a:rPr lang="en-US" sz="2500" b="1" dirty="0">
                <a:solidFill>
                  <a:srgbClr val="2E3D5D"/>
                </a:solidFill>
                <a:latin typeface="Arial" panose="020B0604020202020204" pitchFamily="34" charset="0"/>
                <a:ea typeface="Calibri" panose="020F0502020204030204" pitchFamily="34" charset="0"/>
                <a:cs typeface="Arial" panose="020B0604020202020204" pitchFamily="34" charset="0"/>
              </a:rPr>
              <a:t>Kim Hogeman – YCEA</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County Authority &amp; Programs</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Upcoming / Current Projects</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EPA Community Assessment Grant</a:t>
            </a:r>
          </a:p>
          <a:p>
            <a:r>
              <a:rPr lang="en-US" sz="2500" b="1" dirty="0">
                <a:solidFill>
                  <a:srgbClr val="2E3D5D"/>
                </a:solidFill>
                <a:latin typeface="Arial" panose="020B0604020202020204" pitchFamily="34" charset="0"/>
                <a:ea typeface="Calibri" panose="020F0502020204030204" pitchFamily="34" charset="0"/>
                <a:cs typeface="Arial" panose="020B0604020202020204" pitchFamily="34" charset="0"/>
              </a:rPr>
              <a:t>Blanda Nace - City of York, Redevelopment Authority</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City Authority &amp; Programs</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Upcoming / Current Projects</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LERTA / </a:t>
            </a:r>
            <a:r>
              <a:rPr lang="en-US" sz="2500" dirty="0" err="1">
                <a:solidFill>
                  <a:srgbClr val="2E3D5D"/>
                </a:solidFill>
                <a:latin typeface="Arial" panose="020B0604020202020204" pitchFamily="34" charset="0"/>
                <a:ea typeface="Calibri" panose="020F0502020204030204" pitchFamily="34" charset="0"/>
                <a:cs typeface="Arial" panose="020B0604020202020204" pitchFamily="34" charset="0"/>
              </a:rPr>
              <a:t>ReTAP</a:t>
            </a:r>
            <a:endParaRPr lang="en-US" sz="2500" dirty="0">
              <a:solidFill>
                <a:srgbClr val="2E3D5D"/>
              </a:solidFill>
              <a:latin typeface="Arial" panose="020B0604020202020204" pitchFamily="34" charset="0"/>
              <a:ea typeface="Calibri" panose="020F0502020204030204" pitchFamily="34" charset="0"/>
              <a:cs typeface="Arial" panose="020B0604020202020204" pitchFamily="34" charset="0"/>
            </a:endParaRPr>
          </a:p>
          <a:p>
            <a:r>
              <a:rPr lang="en-US" sz="2500" b="1" dirty="0">
                <a:solidFill>
                  <a:srgbClr val="2E3D5D"/>
                </a:solidFill>
                <a:latin typeface="Arial" panose="020B0604020202020204" pitchFamily="34" charset="0"/>
                <a:ea typeface="Calibri" panose="020F0502020204030204" pitchFamily="34" charset="0"/>
                <a:cs typeface="Arial" panose="020B0604020202020204" pitchFamily="34" charset="0"/>
              </a:rPr>
              <a:t>Brendan Salyards – YCEA</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York County Housing Study</a:t>
            </a:r>
          </a:p>
          <a:p>
            <a:pPr marL="342900" indent="-342900">
              <a:buFont typeface="Arial" panose="020B0604020202020204" pitchFamily="34" charset="0"/>
              <a:buChar char="•"/>
            </a:pPr>
            <a:r>
              <a:rPr lang="en-US" sz="2500" dirty="0">
                <a:solidFill>
                  <a:srgbClr val="2E3D5D"/>
                </a:solidFill>
                <a:latin typeface="Arial" panose="020B0604020202020204" pitchFamily="34" charset="0"/>
                <a:ea typeface="Calibri" panose="020F0502020204030204" pitchFamily="34" charset="0"/>
                <a:cs typeface="Arial" panose="020B0604020202020204" pitchFamily="34" charset="0"/>
              </a:rPr>
              <a:t>Action Steps</a:t>
            </a:r>
          </a:p>
        </p:txBody>
      </p:sp>
    </p:spTree>
    <p:extLst>
      <p:ext uri="{BB962C8B-B14F-4D97-AF65-F5344CB8AC3E}">
        <p14:creationId xmlns:p14="http://schemas.microsoft.com/office/powerpoint/2010/main" val="3316813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D943-9129-42CE-D015-2D19A7098A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2AD6E5D-A40B-C43F-9EC9-87E1D3890B62}"/>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89F79ED-7E37-7E7C-7CFD-568582C544A3}"/>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1A3F789E-119C-27EB-69AA-F21A9A66DFEB}"/>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2" name="Rectangle 1">
            <a:extLst>
              <a:ext uri="{FF2B5EF4-FFF2-40B4-BE49-F238E27FC236}">
                <a16:creationId xmlns:a16="http://schemas.microsoft.com/office/drawing/2014/main" id="{7E85919B-F2CC-43D4-3B9C-B1345C7AF6F9}"/>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A3AB8F17-B2ED-D4BC-862D-FC941C1C830B}"/>
              </a:ext>
            </a:extLst>
          </p:cNvPr>
          <p:cNvSpPr txBox="1"/>
          <p:nvPr/>
        </p:nvSpPr>
        <p:spPr>
          <a:xfrm>
            <a:off x="552939" y="689974"/>
            <a:ext cx="11512127"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York County Land Bank Authority</a:t>
            </a:r>
          </a:p>
        </p:txBody>
      </p:sp>
      <p:sp>
        <p:nvSpPr>
          <p:cNvPr id="12" name="Rectangle 11">
            <a:extLst>
              <a:ext uri="{FF2B5EF4-FFF2-40B4-BE49-F238E27FC236}">
                <a16:creationId xmlns:a16="http://schemas.microsoft.com/office/drawing/2014/main" id="{2331AEE7-B70E-8F82-7E28-E129FA27F509}"/>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6" name="TextBox 10">
            <a:extLst>
              <a:ext uri="{FF2B5EF4-FFF2-40B4-BE49-F238E27FC236}">
                <a16:creationId xmlns:a16="http://schemas.microsoft.com/office/drawing/2014/main" id="{F06333CC-BC50-8BB6-7AF3-85F54D0591E8}"/>
              </a:ext>
            </a:extLst>
          </p:cNvPr>
          <p:cNvGraphicFramePr/>
          <p:nvPr>
            <p:extLst>
              <p:ext uri="{D42A27DB-BD31-4B8C-83A1-F6EECF244321}">
                <p14:modId xmlns:p14="http://schemas.microsoft.com/office/powerpoint/2010/main" val="4005299635"/>
              </p:ext>
            </p:extLst>
          </p:nvPr>
        </p:nvGraphicFramePr>
        <p:xfrm>
          <a:off x="0" y="1571210"/>
          <a:ext cx="7977352" cy="4361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5775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FD335-0C40-F3FC-9B06-5F824B464EF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1113409-688C-2593-4361-504A976A789F}"/>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40C4059C-34AC-D880-DDE0-A6C515BB6F32}"/>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B3A8AD40-0495-9656-B1F8-4B127494CA01}"/>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2" name="Rectangle 1">
            <a:extLst>
              <a:ext uri="{FF2B5EF4-FFF2-40B4-BE49-F238E27FC236}">
                <a16:creationId xmlns:a16="http://schemas.microsoft.com/office/drawing/2014/main" id="{0AE08D9A-ED95-1E6A-AB76-F3B30BC1924A}"/>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ECDBE168-8EDD-79AF-7097-6EAFDE98861C}"/>
              </a:ext>
            </a:extLst>
          </p:cNvPr>
          <p:cNvSpPr txBox="1"/>
          <p:nvPr/>
        </p:nvSpPr>
        <p:spPr>
          <a:xfrm>
            <a:off x="552938" y="580639"/>
            <a:ext cx="9074229" cy="830997"/>
          </a:xfrm>
          <a:prstGeom prst="rect">
            <a:avLst/>
          </a:prstGeom>
          <a:noFill/>
        </p:spPr>
        <p:txBody>
          <a:bodyPr wrap="square" rtlCol="0">
            <a:spAutoFit/>
          </a:bodyPr>
          <a:lstStyle/>
          <a:p>
            <a:pPr algn="l"/>
            <a:r>
              <a:rPr lang="en-US" sz="4800" b="1" dirty="0">
                <a:solidFill>
                  <a:srgbClr val="344961"/>
                </a:solidFill>
                <a:latin typeface="Arial" panose="020B0604020202020204" pitchFamily="34" charset="0"/>
                <a:cs typeface="Arial" panose="020B0604020202020204" pitchFamily="34" charset="0"/>
              </a:rPr>
              <a:t>Land Bank Growth</a:t>
            </a:r>
          </a:p>
        </p:txBody>
      </p:sp>
      <p:sp>
        <p:nvSpPr>
          <p:cNvPr id="12" name="Rectangle 11">
            <a:extLst>
              <a:ext uri="{FF2B5EF4-FFF2-40B4-BE49-F238E27FC236}">
                <a16:creationId xmlns:a16="http://schemas.microsoft.com/office/drawing/2014/main" id="{9011C3FF-B2A4-F970-0D47-090FE229B573}"/>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6CA9309B-A822-8C3E-3981-8E4C411663C1}"/>
              </a:ext>
            </a:extLst>
          </p:cNvPr>
          <p:cNvSpPr txBox="1"/>
          <p:nvPr/>
        </p:nvSpPr>
        <p:spPr>
          <a:xfrm>
            <a:off x="168706" y="1555451"/>
            <a:ext cx="7217562"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Growing the unrestricted funding stream</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Long-term planning for larger collaborative projects </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Public/Private partnerships</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Being pro-active in targeting blighted properties</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County-wide blight assessment</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Creating programs to focus on specific urban neighborhoods</a:t>
            </a:r>
          </a:p>
          <a:p>
            <a:pPr marL="342900" indent="-342900">
              <a:buFont typeface="Arial" panose="020B0604020202020204" pitchFamily="34" charset="0"/>
              <a:buChar char="•"/>
            </a:pPr>
            <a:r>
              <a:rPr lang="en-US" sz="2800" dirty="0">
                <a:solidFill>
                  <a:srgbClr val="344961"/>
                </a:solidFill>
                <a:latin typeface="Arial" panose="020B0604020202020204" pitchFamily="34" charset="0"/>
                <a:cs typeface="Arial" panose="020B0604020202020204" pitchFamily="34" charset="0"/>
              </a:rPr>
              <a:t>Additional funding streams</a:t>
            </a:r>
          </a:p>
        </p:txBody>
      </p:sp>
      <p:pic>
        <p:nvPicPr>
          <p:cNvPr id="6" name="Picture 5" descr="A row of houses on a street&#10;&#10;AI-generated content may be incorrect.">
            <a:extLst>
              <a:ext uri="{FF2B5EF4-FFF2-40B4-BE49-F238E27FC236}">
                <a16:creationId xmlns:a16="http://schemas.microsoft.com/office/drawing/2014/main" id="{29A6158D-67A1-8078-0397-2B188F1CA3C4}"/>
              </a:ext>
            </a:extLst>
          </p:cNvPr>
          <p:cNvPicPr>
            <a:picLocks noChangeAspect="1"/>
          </p:cNvPicPr>
          <p:nvPr/>
        </p:nvPicPr>
        <p:blipFill>
          <a:blip r:embed="rId4"/>
          <a:stretch>
            <a:fillRect/>
          </a:stretch>
        </p:blipFill>
        <p:spPr>
          <a:xfrm>
            <a:off x="7386268" y="1"/>
            <a:ext cx="4805731" cy="3429000"/>
          </a:xfrm>
          <a:prstGeom prst="rect">
            <a:avLst/>
          </a:prstGeom>
        </p:spPr>
      </p:pic>
      <p:pic>
        <p:nvPicPr>
          <p:cNvPr id="11" name="Picture 10" descr="A row of houses with a red wall and a black car parked in front of it&#10;&#10;AI-generated content may be incorrect.">
            <a:extLst>
              <a:ext uri="{FF2B5EF4-FFF2-40B4-BE49-F238E27FC236}">
                <a16:creationId xmlns:a16="http://schemas.microsoft.com/office/drawing/2014/main" id="{AD97D1FD-8C6C-B0F6-70C4-05397CFC6E3C}"/>
              </a:ext>
            </a:extLst>
          </p:cNvPr>
          <p:cNvPicPr>
            <a:picLocks noChangeAspect="1"/>
          </p:cNvPicPr>
          <p:nvPr/>
        </p:nvPicPr>
        <p:blipFill>
          <a:blip r:embed="rId5"/>
          <a:stretch>
            <a:fillRect/>
          </a:stretch>
        </p:blipFill>
        <p:spPr>
          <a:xfrm>
            <a:off x="7386268" y="3241343"/>
            <a:ext cx="4822207" cy="3616655"/>
          </a:xfrm>
          <a:prstGeom prst="rect">
            <a:avLst/>
          </a:prstGeom>
        </p:spPr>
      </p:pic>
    </p:spTree>
    <p:extLst>
      <p:ext uri="{BB962C8B-B14F-4D97-AF65-F5344CB8AC3E}">
        <p14:creationId xmlns:p14="http://schemas.microsoft.com/office/powerpoint/2010/main" val="3306809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A9E4-8374-A489-4366-85C9278F1779}"/>
            </a:ext>
          </a:extLst>
        </p:cNvPr>
        <p:cNvGrpSpPr/>
        <p:nvPr/>
      </p:nvGrpSpPr>
      <p:grpSpPr>
        <a:xfrm>
          <a:off x="0" y="0"/>
          <a:ext cx="0" cy="0"/>
          <a:chOff x="0" y="0"/>
          <a:chExt cx="0" cy="0"/>
        </a:xfrm>
      </p:grpSpPr>
      <p:pic>
        <p:nvPicPr>
          <p:cNvPr id="14" name="Picture 13" descr="A house with a broken roof&#10;&#10;AI-generated content may be incorrect.">
            <a:extLst>
              <a:ext uri="{FF2B5EF4-FFF2-40B4-BE49-F238E27FC236}">
                <a16:creationId xmlns:a16="http://schemas.microsoft.com/office/drawing/2014/main" id="{41BFDDB5-F0A1-E070-6BCD-45F65C2BF725}"/>
              </a:ext>
            </a:extLst>
          </p:cNvPr>
          <p:cNvPicPr>
            <a:picLocks noChangeAspect="1"/>
          </p:cNvPicPr>
          <p:nvPr/>
        </p:nvPicPr>
        <p:blipFill>
          <a:blip r:embed="rId3"/>
          <a:stretch>
            <a:fillRect/>
          </a:stretch>
        </p:blipFill>
        <p:spPr>
          <a:xfrm>
            <a:off x="3048000" y="-15240"/>
            <a:ext cx="9144000" cy="6858000"/>
          </a:xfrm>
          <a:prstGeom prst="rect">
            <a:avLst/>
          </a:prstGeom>
        </p:spPr>
      </p:pic>
      <p:sp>
        <p:nvSpPr>
          <p:cNvPr id="4" name="Rectangle 3">
            <a:extLst>
              <a:ext uri="{FF2B5EF4-FFF2-40B4-BE49-F238E27FC236}">
                <a16:creationId xmlns:a16="http://schemas.microsoft.com/office/drawing/2014/main" id="{01F613BA-96F2-CE1C-795C-C3231407ABF0}"/>
              </a:ext>
            </a:extLst>
          </p:cNvPr>
          <p:cNvSpPr/>
          <p:nvPr/>
        </p:nvSpPr>
        <p:spPr>
          <a:xfrm>
            <a:off x="-67734" y="0"/>
            <a:ext cx="5338011" cy="6858000"/>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6527BE08-684A-157F-6178-B058E53BFDF1}"/>
              </a:ext>
            </a:extLst>
          </p:cNvPr>
          <p:cNvSpPr/>
          <p:nvPr/>
        </p:nvSpPr>
        <p:spPr>
          <a:xfrm flipV="1">
            <a:off x="-67734" y="5923722"/>
            <a:ext cx="5338011" cy="126413"/>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627173F1-FA95-C4F7-3D86-2F4293FFC92E}"/>
              </a:ext>
            </a:extLst>
          </p:cNvPr>
          <p:cNvPicPr>
            <a:picLocks noChangeAspect="1"/>
          </p:cNvPicPr>
          <p:nvPr/>
        </p:nvPicPr>
        <p:blipFill>
          <a:blip r:embed="rId4">
            <a:biLevel thresh="25000"/>
          </a:blip>
          <a:stretch>
            <a:fillRect/>
          </a:stretch>
        </p:blipFill>
        <p:spPr>
          <a:xfrm>
            <a:off x="321290" y="6211735"/>
            <a:ext cx="1737998" cy="544664"/>
          </a:xfrm>
          <a:prstGeom prst="rect">
            <a:avLst/>
          </a:prstGeom>
        </p:spPr>
      </p:pic>
      <p:sp>
        <p:nvSpPr>
          <p:cNvPr id="6" name="TextBox 5">
            <a:extLst>
              <a:ext uri="{FF2B5EF4-FFF2-40B4-BE49-F238E27FC236}">
                <a16:creationId xmlns:a16="http://schemas.microsoft.com/office/drawing/2014/main" id="{B2953DF4-FBEF-1365-79F2-51CDCD20659F}"/>
              </a:ext>
            </a:extLst>
          </p:cNvPr>
          <p:cNvSpPr txBox="1"/>
          <p:nvPr/>
        </p:nvSpPr>
        <p:spPr>
          <a:xfrm>
            <a:off x="3861407" y="6264084"/>
            <a:ext cx="1251590" cy="461665"/>
          </a:xfrm>
          <a:prstGeom prst="rect">
            <a:avLst/>
          </a:prstGeom>
          <a:noFill/>
        </p:spPr>
        <p:txBody>
          <a:bodyPr wrap="square" rtlCol="0">
            <a:spAutoFit/>
          </a:bodyPr>
          <a:lstStyle/>
          <a:p>
            <a:r>
              <a:rPr lang="en-US" sz="1200" dirty="0">
                <a:solidFill>
                  <a:schemeClr val="bg1"/>
                </a:solidFill>
                <a:latin typeface="AKZIDENZGROTESKBQ-MEDIUM" pitchFamily="2" charset="77"/>
              </a:rPr>
              <a:t>We make things happen.</a:t>
            </a:r>
          </a:p>
        </p:txBody>
      </p:sp>
      <p:sp>
        <p:nvSpPr>
          <p:cNvPr id="9" name="TextBox 8">
            <a:extLst>
              <a:ext uri="{FF2B5EF4-FFF2-40B4-BE49-F238E27FC236}">
                <a16:creationId xmlns:a16="http://schemas.microsoft.com/office/drawing/2014/main" id="{EAA6F7E0-0A17-92E6-6B40-545C2F96D1AD}"/>
              </a:ext>
            </a:extLst>
          </p:cNvPr>
          <p:cNvSpPr txBox="1"/>
          <p:nvPr/>
        </p:nvSpPr>
        <p:spPr>
          <a:xfrm>
            <a:off x="171743" y="202470"/>
            <a:ext cx="4791707" cy="1323439"/>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Blighted Property Review Committee</a:t>
            </a:r>
          </a:p>
        </p:txBody>
      </p:sp>
      <p:sp>
        <p:nvSpPr>
          <p:cNvPr id="12" name="TextBox 11">
            <a:extLst>
              <a:ext uri="{FF2B5EF4-FFF2-40B4-BE49-F238E27FC236}">
                <a16:creationId xmlns:a16="http://schemas.microsoft.com/office/drawing/2014/main" id="{CB919980-5E0F-1561-9C3E-3910A85537C4}"/>
              </a:ext>
            </a:extLst>
          </p:cNvPr>
          <p:cNvSpPr txBox="1"/>
          <p:nvPr/>
        </p:nvSpPr>
        <p:spPr>
          <a:xfrm>
            <a:off x="171743" y="1810620"/>
            <a:ext cx="4598378" cy="3108543"/>
          </a:xfrm>
          <a:prstGeom prst="rect">
            <a:avLst/>
          </a:prstGeom>
          <a:noFill/>
        </p:spPr>
        <p:txBody>
          <a:bodyPr wrap="square">
            <a:spAutoFit/>
          </a:bodyPr>
          <a:lstStyle/>
          <a:p>
            <a:r>
              <a:rPr lang="en-US" sz="2800" dirty="0">
                <a:solidFill>
                  <a:schemeClr val="bg1"/>
                </a:solidFill>
                <a:latin typeface="Arial" panose="020B0604020202020204" pitchFamily="34" charset="0"/>
                <a:cs typeface="Arial" panose="020B0604020202020204" pitchFamily="34" charset="0"/>
              </a:rPr>
              <a:t>A Commissioner appointed committee with County-wide representation which through a legal and procedural process, has the ability to certify or designate a property as blighted.</a:t>
            </a:r>
          </a:p>
        </p:txBody>
      </p:sp>
    </p:spTree>
    <p:extLst>
      <p:ext uri="{BB962C8B-B14F-4D97-AF65-F5344CB8AC3E}">
        <p14:creationId xmlns:p14="http://schemas.microsoft.com/office/powerpoint/2010/main" val="2921501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CF2C2-B039-AF29-E0B5-1EE8F177340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CDA41B1-BA15-B638-617E-87930CB11798}"/>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EB06C81B-F52C-BA42-6770-89EE9676B59B}"/>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3D3AAD10-F425-7F3B-5EA7-5BC500595E3A}"/>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2" name="Rectangle 1">
            <a:extLst>
              <a:ext uri="{FF2B5EF4-FFF2-40B4-BE49-F238E27FC236}">
                <a16:creationId xmlns:a16="http://schemas.microsoft.com/office/drawing/2014/main" id="{939E31FB-D388-4C4C-3397-8DA4AF61CB9B}"/>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BF1DC38D-C5FF-3776-BD22-8F6E9BE68F93}"/>
              </a:ext>
            </a:extLst>
          </p:cNvPr>
          <p:cNvSpPr txBox="1"/>
          <p:nvPr/>
        </p:nvSpPr>
        <p:spPr>
          <a:xfrm>
            <a:off x="552939" y="689974"/>
            <a:ext cx="11512127" cy="707886"/>
          </a:xfrm>
          <a:prstGeom prst="rect">
            <a:avLst/>
          </a:prstGeom>
          <a:noFill/>
        </p:spPr>
        <p:txBody>
          <a:bodyPr wrap="square" rtlCol="0">
            <a:spAutoFit/>
          </a:bodyPr>
          <a:lstStyle/>
          <a:p>
            <a:r>
              <a:rPr lang="en-US" sz="4000" b="1" dirty="0">
                <a:solidFill>
                  <a:srgbClr val="2E3D5D"/>
                </a:solidFill>
                <a:latin typeface="Arial" panose="020B0604020202020204" pitchFamily="34" charset="0"/>
                <a:cs typeface="Arial" panose="020B0604020202020204" pitchFamily="34" charset="0"/>
              </a:rPr>
              <a:t>York County Industrial Development Authority</a:t>
            </a:r>
          </a:p>
        </p:txBody>
      </p:sp>
      <p:sp>
        <p:nvSpPr>
          <p:cNvPr id="12" name="Rectangle 11">
            <a:extLst>
              <a:ext uri="{FF2B5EF4-FFF2-40B4-BE49-F238E27FC236}">
                <a16:creationId xmlns:a16="http://schemas.microsoft.com/office/drawing/2014/main" id="{14B123F7-A9FB-791A-7DCF-637079E25289}"/>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6" name="TextBox 10">
            <a:extLst>
              <a:ext uri="{FF2B5EF4-FFF2-40B4-BE49-F238E27FC236}">
                <a16:creationId xmlns:a16="http://schemas.microsoft.com/office/drawing/2014/main" id="{C3091311-0B6A-1480-39C1-6AFBE2CE835F}"/>
              </a:ext>
            </a:extLst>
          </p:cNvPr>
          <p:cNvGraphicFramePr/>
          <p:nvPr>
            <p:extLst>
              <p:ext uri="{D42A27DB-BD31-4B8C-83A1-F6EECF244321}">
                <p14:modId xmlns:p14="http://schemas.microsoft.com/office/powerpoint/2010/main" val="3458999266"/>
              </p:ext>
            </p:extLst>
          </p:nvPr>
        </p:nvGraphicFramePr>
        <p:xfrm>
          <a:off x="0" y="1575266"/>
          <a:ext cx="7977352" cy="4361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18076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660C-8F48-E6D1-0649-CE321582E0A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3FC49D-8A08-4C50-A702-19803BAE7F38}"/>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690B1F92-3D71-5156-7A54-59F04319DFFA}"/>
              </a:ext>
            </a:extLst>
          </p:cNvPr>
          <p:cNvPicPr>
            <a:picLocks noChangeAspect="1"/>
          </p:cNvPicPr>
          <p:nvPr/>
        </p:nvPicPr>
        <p:blipFill>
          <a:blip r:embed="rId2">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C5E51802-60FB-2931-8D25-0182EBF83507}"/>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11" name="TextBox 10">
            <a:extLst>
              <a:ext uri="{FF2B5EF4-FFF2-40B4-BE49-F238E27FC236}">
                <a16:creationId xmlns:a16="http://schemas.microsoft.com/office/drawing/2014/main" id="{5D1B94CA-0EFD-B977-9B8F-A638BF29E52F}"/>
              </a:ext>
            </a:extLst>
          </p:cNvPr>
          <p:cNvSpPr txBox="1"/>
          <p:nvPr/>
        </p:nvSpPr>
        <p:spPr>
          <a:xfrm>
            <a:off x="132468" y="1729287"/>
            <a:ext cx="6542652" cy="353943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Demo 9 blighted, vacant structures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Improve site-lines to WellSpan Park</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Completes the vision of the 2005 YORC plan</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$4m RACP Award</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$250k LBA Grant</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Development agreement signed</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Construction bidding - 2026</a:t>
            </a:r>
          </a:p>
        </p:txBody>
      </p:sp>
      <p:sp>
        <p:nvSpPr>
          <p:cNvPr id="2" name="Rectangle 1">
            <a:extLst>
              <a:ext uri="{FF2B5EF4-FFF2-40B4-BE49-F238E27FC236}">
                <a16:creationId xmlns:a16="http://schemas.microsoft.com/office/drawing/2014/main" id="{60CA6A9F-7E0B-0AB3-FC4F-28CD9F9CCF84}"/>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599170B0-960E-1975-1F4E-AC399CB3AFA8}"/>
              </a:ext>
            </a:extLst>
          </p:cNvPr>
          <p:cNvSpPr txBox="1"/>
          <p:nvPr/>
        </p:nvSpPr>
        <p:spPr>
          <a:xfrm>
            <a:off x="552939" y="689974"/>
            <a:ext cx="8750087"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Ballpark Commons </a:t>
            </a:r>
          </a:p>
        </p:txBody>
      </p:sp>
      <p:sp>
        <p:nvSpPr>
          <p:cNvPr id="12" name="Rectangle 11">
            <a:extLst>
              <a:ext uri="{FF2B5EF4-FFF2-40B4-BE49-F238E27FC236}">
                <a16:creationId xmlns:a16="http://schemas.microsoft.com/office/drawing/2014/main" id="{5CC4ABD0-E7E3-B519-901E-22D1E6DDEC67}"/>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descr="A street with cars and buildings&#10;&#10;AI-generated content may be incorrect.">
            <a:extLst>
              <a:ext uri="{FF2B5EF4-FFF2-40B4-BE49-F238E27FC236}">
                <a16:creationId xmlns:a16="http://schemas.microsoft.com/office/drawing/2014/main" id="{5E59F655-5F9F-8D5A-294F-2C8114462DAD}"/>
              </a:ext>
            </a:extLst>
          </p:cNvPr>
          <p:cNvPicPr>
            <a:picLocks noChangeAspect="1"/>
          </p:cNvPicPr>
          <p:nvPr/>
        </p:nvPicPr>
        <p:blipFill>
          <a:blip r:embed="rId3"/>
          <a:stretch>
            <a:fillRect/>
          </a:stretch>
        </p:blipFill>
        <p:spPr>
          <a:xfrm>
            <a:off x="6675120" y="1845194"/>
            <a:ext cx="5384412" cy="3589307"/>
          </a:xfrm>
          <a:prstGeom prst="rect">
            <a:avLst/>
          </a:prstGeom>
        </p:spPr>
      </p:pic>
    </p:spTree>
    <p:extLst>
      <p:ext uri="{BB962C8B-B14F-4D97-AF65-F5344CB8AC3E}">
        <p14:creationId xmlns:p14="http://schemas.microsoft.com/office/powerpoint/2010/main" val="1982668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0E6C-B86B-EE9B-5CAC-2D26B06416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28BC9C-AC51-A8AF-7204-F91DD693971E}"/>
              </a:ext>
            </a:extLst>
          </p:cNvPr>
          <p:cNvSpPr/>
          <p:nvPr/>
        </p:nvSpPr>
        <p:spPr>
          <a:xfrm>
            <a:off x="0" y="0"/>
            <a:ext cx="12192000" cy="6146801"/>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FECB6A47-0494-E30F-60D1-08AF139909A7}"/>
              </a:ext>
            </a:extLst>
          </p:cNvPr>
          <p:cNvSpPr txBox="1"/>
          <p:nvPr/>
        </p:nvSpPr>
        <p:spPr>
          <a:xfrm>
            <a:off x="583661" y="295700"/>
            <a:ext cx="6546120"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Gateway Gardens</a:t>
            </a:r>
          </a:p>
        </p:txBody>
      </p:sp>
      <p:pic>
        <p:nvPicPr>
          <p:cNvPr id="2" name="Picture 1">
            <a:extLst>
              <a:ext uri="{FF2B5EF4-FFF2-40B4-BE49-F238E27FC236}">
                <a16:creationId xmlns:a16="http://schemas.microsoft.com/office/drawing/2014/main" id="{72D857B0-BCA6-A1E4-10C4-2085CBA2BEB0}"/>
              </a:ext>
            </a:extLst>
          </p:cNvPr>
          <p:cNvPicPr>
            <a:picLocks noChangeAspect="1"/>
          </p:cNvPicPr>
          <p:nvPr/>
        </p:nvPicPr>
        <p:blipFill>
          <a:blip r:embed="rId3"/>
          <a:stretch>
            <a:fillRect/>
          </a:stretch>
        </p:blipFill>
        <p:spPr>
          <a:xfrm>
            <a:off x="450868" y="6242790"/>
            <a:ext cx="1737998" cy="544664"/>
          </a:xfrm>
          <a:prstGeom prst="rect">
            <a:avLst/>
          </a:prstGeom>
        </p:spPr>
      </p:pic>
      <p:sp>
        <p:nvSpPr>
          <p:cNvPr id="3" name="TextBox 2">
            <a:extLst>
              <a:ext uri="{FF2B5EF4-FFF2-40B4-BE49-F238E27FC236}">
                <a16:creationId xmlns:a16="http://schemas.microsoft.com/office/drawing/2014/main" id="{3586147C-9EBA-9FF3-25AC-C9127CB5B2B3}"/>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5" name="Rectangle 4">
            <a:extLst>
              <a:ext uri="{FF2B5EF4-FFF2-40B4-BE49-F238E27FC236}">
                <a16:creationId xmlns:a16="http://schemas.microsoft.com/office/drawing/2014/main" id="{60CE9454-597F-B100-1C32-EC20DA68E202}"/>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093D00C6-0741-A23D-EB3A-F456840E9ACD}"/>
              </a:ext>
            </a:extLst>
          </p:cNvPr>
          <p:cNvSpPr/>
          <p:nvPr/>
        </p:nvSpPr>
        <p:spPr>
          <a:xfrm>
            <a:off x="0" y="1311965"/>
            <a:ext cx="12192000" cy="4393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B100152-5920-D483-8E5E-C3591632639A}"/>
              </a:ext>
            </a:extLst>
          </p:cNvPr>
          <p:cNvSpPr txBox="1"/>
          <p:nvPr/>
        </p:nvSpPr>
        <p:spPr>
          <a:xfrm>
            <a:off x="6096000" y="1311965"/>
            <a:ext cx="6096000" cy="3724096"/>
          </a:xfrm>
          <a:prstGeom prst="rect">
            <a:avLst/>
          </a:prstGeom>
          <a:noFill/>
        </p:spPr>
        <p:txBody>
          <a:bodyPr wrap="square">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Nuisance, unsightly property at the gateway into the City</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Long-term lease secured</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Native landscaping RFP</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Recently awarded funding:</a:t>
            </a:r>
          </a:p>
          <a:p>
            <a:pPr marL="914400" lvl="1" indent="-457200">
              <a:buFont typeface="Arial" panose="020B0604020202020204" pitchFamily="34" charset="0"/>
              <a:buChar char="•"/>
            </a:pPr>
            <a:r>
              <a:rPr lang="en-US" sz="2400" dirty="0">
                <a:solidFill>
                  <a:srgbClr val="2E3D5D"/>
                </a:solidFill>
                <a:latin typeface="Arial" panose="020B0604020202020204" pitchFamily="34" charset="0"/>
                <a:cs typeface="Arial" panose="020B0604020202020204" pitchFamily="34" charset="0"/>
              </a:rPr>
              <a:t>Marcellus Shale Open Space Grant</a:t>
            </a:r>
          </a:p>
          <a:p>
            <a:pPr marL="914400" lvl="1" indent="-457200">
              <a:buFont typeface="Arial" panose="020B0604020202020204" pitchFamily="34" charset="0"/>
              <a:buChar char="•"/>
            </a:pPr>
            <a:r>
              <a:rPr lang="en-US" sz="2400" dirty="0">
                <a:solidFill>
                  <a:srgbClr val="2E3D5D"/>
                </a:solidFill>
                <a:latin typeface="Arial" panose="020B0604020202020204" pitchFamily="34" charset="0"/>
                <a:cs typeface="Arial" panose="020B0604020202020204" pitchFamily="34" charset="0"/>
              </a:rPr>
              <a:t>Powder Mill Foundation</a:t>
            </a:r>
          </a:p>
          <a:p>
            <a:pPr marL="914400" lvl="1" indent="-457200">
              <a:buFont typeface="Arial" panose="020B0604020202020204" pitchFamily="34" charset="0"/>
              <a:buChar char="•"/>
            </a:pPr>
            <a:r>
              <a:rPr lang="en-US" sz="2400" dirty="0">
                <a:solidFill>
                  <a:srgbClr val="2E3D5D"/>
                </a:solidFill>
                <a:latin typeface="Arial" panose="020B0604020202020204" pitchFamily="34" charset="0"/>
                <a:cs typeface="Arial" panose="020B0604020202020204" pitchFamily="34" charset="0"/>
              </a:rPr>
              <a:t>YCCF</a:t>
            </a:r>
          </a:p>
          <a:p>
            <a:pPr marL="914400" lvl="1" indent="-457200">
              <a:buFont typeface="Arial" panose="020B0604020202020204" pitchFamily="34" charset="0"/>
              <a:buChar char="•"/>
            </a:pPr>
            <a:r>
              <a:rPr lang="en-US" sz="2400" dirty="0">
                <a:solidFill>
                  <a:srgbClr val="2E3D5D"/>
                </a:solidFill>
                <a:latin typeface="Arial" panose="020B0604020202020204" pitchFamily="34" charset="0"/>
                <a:cs typeface="Arial" panose="020B0604020202020204" pitchFamily="34" charset="0"/>
              </a:rPr>
              <a:t>American Water Foundation</a:t>
            </a:r>
          </a:p>
        </p:txBody>
      </p:sp>
      <p:pic>
        <p:nvPicPr>
          <p:cNvPr id="7" name="Picture 6" descr="Aerial view of a city&#10;&#10;Description automatically generated">
            <a:extLst>
              <a:ext uri="{FF2B5EF4-FFF2-40B4-BE49-F238E27FC236}">
                <a16:creationId xmlns:a16="http://schemas.microsoft.com/office/drawing/2014/main" id="{9030D314-7056-2E41-F3FC-4CDA475E02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868" y="1468797"/>
            <a:ext cx="3556940" cy="4077238"/>
          </a:xfrm>
          <a:prstGeom prst="rect">
            <a:avLst/>
          </a:prstGeom>
          <a:ln w="19050">
            <a:solidFill>
              <a:srgbClr val="2E3D5D"/>
            </a:solidFill>
          </a:ln>
        </p:spPr>
      </p:pic>
      <p:pic>
        <p:nvPicPr>
          <p:cNvPr id="9" name="Picture 8" descr="A fenced in area with a sign on it&#10;&#10;Description automatically generated with medium confidence">
            <a:extLst>
              <a:ext uri="{FF2B5EF4-FFF2-40B4-BE49-F238E27FC236}">
                <a16:creationId xmlns:a16="http://schemas.microsoft.com/office/drawing/2014/main" id="{C0A27B64-1883-ABEA-3E8D-8B8A266CB5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6430" y="3371404"/>
            <a:ext cx="2899508" cy="2174631"/>
          </a:xfrm>
          <a:prstGeom prst="rect">
            <a:avLst/>
          </a:prstGeom>
          <a:ln w="19050">
            <a:solidFill>
              <a:srgbClr val="2E3D5D"/>
            </a:solidFill>
          </a:ln>
        </p:spPr>
      </p:pic>
    </p:spTree>
    <p:extLst>
      <p:ext uri="{BB962C8B-B14F-4D97-AF65-F5344CB8AC3E}">
        <p14:creationId xmlns:p14="http://schemas.microsoft.com/office/powerpoint/2010/main" val="3688706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24BAF-C415-BF9A-38A9-CF7A1C3807F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649A654-9189-73B0-07F4-041DD2AE4171}"/>
              </a:ext>
            </a:extLst>
          </p:cNvPr>
          <p:cNvPicPr>
            <a:picLocks noChangeAspect="1"/>
          </p:cNvPicPr>
          <p:nvPr/>
        </p:nvPicPr>
        <p:blipFill rotWithShape="1">
          <a:blip r:embed="rId3"/>
          <a:srcRect l="7379" r="39429"/>
          <a:stretch/>
        </p:blipFill>
        <p:spPr>
          <a:xfrm rot="5400000">
            <a:off x="1405822" y="-1405821"/>
            <a:ext cx="6858000" cy="9669642"/>
          </a:xfrm>
          <a:prstGeom prst="rect">
            <a:avLst/>
          </a:prstGeom>
        </p:spPr>
      </p:pic>
      <p:sp>
        <p:nvSpPr>
          <p:cNvPr id="2" name="Rectangle 1">
            <a:extLst>
              <a:ext uri="{FF2B5EF4-FFF2-40B4-BE49-F238E27FC236}">
                <a16:creationId xmlns:a16="http://schemas.microsoft.com/office/drawing/2014/main" id="{B290A272-7198-F8CF-E11B-9C22DE36BABD}"/>
              </a:ext>
            </a:extLst>
          </p:cNvPr>
          <p:cNvSpPr/>
          <p:nvPr/>
        </p:nvSpPr>
        <p:spPr>
          <a:xfrm>
            <a:off x="5214027" y="0"/>
            <a:ext cx="6977974" cy="6858000"/>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19D78EAA-E95B-BEAC-467C-FA291AD39CC4}"/>
              </a:ext>
            </a:extLst>
          </p:cNvPr>
          <p:cNvSpPr txBox="1"/>
          <p:nvPr/>
        </p:nvSpPr>
        <p:spPr>
          <a:xfrm>
            <a:off x="5583677" y="179670"/>
            <a:ext cx="6608323"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Zion Lutheran Church</a:t>
            </a:r>
          </a:p>
        </p:txBody>
      </p:sp>
      <p:sp>
        <p:nvSpPr>
          <p:cNvPr id="10" name="TextBox 9">
            <a:extLst>
              <a:ext uri="{FF2B5EF4-FFF2-40B4-BE49-F238E27FC236}">
                <a16:creationId xmlns:a16="http://schemas.microsoft.com/office/drawing/2014/main" id="{B518A99C-E223-0B10-77B0-E81F6C3A2AA8}"/>
              </a:ext>
            </a:extLst>
          </p:cNvPr>
          <p:cNvSpPr txBox="1"/>
          <p:nvPr/>
        </p:nvSpPr>
        <p:spPr>
          <a:xfrm>
            <a:off x="5583677" y="1206281"/>
            <a:ext cx="6048880"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Abandoned in 1995</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YTH maintaining grounds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$30K A/E study complete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$505K MSM Grant for stabilization funds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$150K YCLBA Grant for demo</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Next: Establish a full project scope, budget, and plan</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$1M RACP</a:t>
            </a:r>
          </a:p>
        </p:txBody>
      </p:sp>
      <p:sp>
        <p:nvSpPr>
          <p:cNvPr id="3" name="Rectangle 2">
            <a:extLst>
              <a:ext uri="{FF2B5EF4-FFF2-40B4-BE49-F238E27FC236}">
                <a16:creationId xmlns:a16="http://schemas.microsoft.com/office/drawing/2014/main" id="{4758F5DB-F2E5-919C-56A3-380C06104324}"/>
              </a:ext>
            </a:extLst>
          </p:cNvPr>
          <p:cNvSpPr/>
          <p:nvPr/>
        </p:nvSpPr>
        <p:spPr>
          <a:xfrm>
            <a:off x="6853990" y="6009869"/>
            <a:ext cx="5338010" cy="119997"/>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4E444E22-7795-17B5-7D22-85E7BF4CC21E}"/>
              </a:ext>
            </a:extLst>
          </p:cNvPr>
          <p:cNvPicPr>
            <a:picLocks noChangeAspect="1"/>
          </p:cNvPicPr>
          <p:nvPr/>
        </p:nvPicPr>
        <p:blipFill>
          <a:blip r:embed="rId4">
            <a:biLevel thresh="25000"/>
          </a:blip>
          <a:stretch>
            <a:fillRect/>
          </a:stretch>
        </p:blipFill>
        <p:spPr>
          <a:xfrm>
            <a:off x="7175279" y="6211735"/>
            <a:ext cx="1737998" cy="544664"/>
          </a:xfrm>
          <a:prstGeom prst="rect">
            <a:avLst/>
          </a:prstGeom>
        </p:spPr>
      </p:pic>
      <p:sp>
        <p:nvSpPr>
          <p:cNvPr id="11" name="TextBox 10">
            <a:extLst>
              <a:ext uri="{FF2B5EF4-FFF2-40B4-BE49-F238E27FC236}">
                <a16:creationId xmlns:a16="http://schemas.microsoft.com/office/drawing/2014/main" id="{6A37A231-9A24-2D64-DCC2-90D33FBEF233}"/>
              </a:ext>
            </a:extLst>
          </p:cNvPr>
          <p:cNvSpPr txBox="1"/>
          <p:nvPr/>
        </p:nvSpPr>
        <p:spPr>
          <a:xfrm>
            <a:off x="10715396" y="6264084"/>
            <a:ext cx="1251590" cy="461665"/>
          </a:xfrm>
          <a:prstGeom prst="rect">
            <a:avLst/>
          </a:prstGeom>
          <a:noFill/>
        </p:spPr>
        <p:txBody>
          <a:bodyPr wrap="square" rtlCol="0">
            <a:spAutoFit/>
          </a:bodyPr>
          <a:lstStyle/>
          <a:p>
            <a:r>
              <a:rPr lang="en-US" sz="1200" dirty="0">
                <a:solidFill>
                  <a:schemeClr val="bg1"/>
                </a:solidFill>
                <a:latin typeface="AKZIDENZGROTESKBQ-MEDIUM" pitchFamily="2" charset="77"/>
              </a:rPr>
              <a:t>We make things happen.</a:t>
            </a:r>
          </a:p>
        </p:txBody>
      </p:sp>
    </p:spTree>
    <p:extLst>
      <p:ext uri="{BB962C8B-B14F-4D97-AF65-F5344CB8AC3E}">
        <p14:creationId xmlns:p14="http://schemas.microsoft.com/office/powerpoint/2010/main" val="94187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A13A5-D4A2-42B0-376D-1D9EE4B8A7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D48EFF-00E0-2E5E-518F-81AF04D7DF3E}"/>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B87D9845-47AA-E43C-508A-5415FBCFF567}"/>
              </a:ext>
            </a:extLst>
          </p:cNvPr>
          <p:cNvPicPr>
            <a:picLocks noChangeAspect="1"/>
          </p:cNvPicPr>
          <p:nvPr/>
        </p:nvPicPr>
        <p:blipFill>
          <a:blip r:embed="rId2">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7E72DB83-321F-7CCE-1501-3D917FAB8A2F}"/>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11" name="TextBox 10">
            <a:extLst>
              <a:ext uri="{FF2B5EF4-FFF2-40B4-BE49-F238E27FC236}">
                <a16:creationId xmlns:a16="http://schemas.microsoft.com/office/drawing/2014/main" id="{1FBD9B64-4DBA-DF2C-45A2-B3D8307D8330}"/>
              </a:ext>
            </a:extLst>
          </p:cNvPr>
          <p:cNvSpPr txBox="1"/>
          <p:nvPr/>
        </p:nvSpPr>
        <p:spPr>
          <a:xfrm>
            <a:off x="200586" y="1740198"/>
            <a:ext cx="6697172" cy="353943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Event &amp; wedding space @ YTH</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Venue for larger conferences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Creative public space</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Additional guest suites</a:t>
            </a:r>
          </a:p>
          <a:p>
            <a:endParaRPr lang="en-US" sz="2800" dirty="0">
              <a:solidFill>
                <a:srgbClr val="2E3D5D"/>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Lighting the windows at night</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Maintain the landscaping</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Grant writing</a:t>
            </a:r>
          </a:p>
        </p:txBody>
      </p:sp>
      <p:sp>
        <p:nvSpPr>
          <p:cNvPr id="2" name="Rectangle 1">
            <a:extLst>
              <a:ext uri="{FF2B5EF4-FFF2-40B4-BE49-F238E27FC236}">
                <a16:creationId xmlns:a16="http://schemas.microsoft.com/office/drawing/2014/main" id="{5554D282-9239-3FCA-80CD-A3EB49FF285D}"/>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B8D4FBB8-82A7-235F-BD32-061F23AD3258}"/>
              </a:ext>
            </a:extLst>
          </p:cNvPr>
          <p:cNvSpPr txBox="1"/>
          <p:nvPr/>
        </p:nvSpPr>
        <p:spPr>
          <a:xfrm>
            <a:off x="552939" y="689974"/>
            <a:ext cx="8750087"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Zion – Adaptive Reuse</a:t>
            </a:r>
          </a:p>
        </p:txBody>
      </p:sp>
      <p:sp>
        <p:nvSpPr>
          <p:cNvPr id="12" name="Rectangle 11">
            <a:extLst>
              <a:ext uri="{FF2B5EF4-FFF2-40B4-BE49-F238E27FC236}">
                <a16:creationId xmlns:a16="http://schemas.microsoft.com/office/drawing/2014/main" id="{01413545-C146-5CE4-C971-76B144F2FA5B}"/>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descr="A brick building with a tower&#10;&#10;AI-generated content may be incorrect.">
            <a:extLst>
              <a:ext uri="{FF2B5EF4-FFF2-40B4-BE49-F238E27FC236}">
                <a16:creationId xmlns:a16="http://schemas.microsoft.com/office/drawing/2014/main" id="{BD6F6569-273F-197B-3586-968F8ECABF60}"/>
              </a:ext>
            </a:extLst>
          </p:cNvPr>
          <p:cNvPicPr>
            <a:picLocks noChangeAspect="1"/>
          </p:cNvPicPr>
          <p:nvPr/>
        </p:nvPicPr>
        <p:blipFill>
          <a:blip r:embed="rId3"/>
          <a:stretch>
            <a:fillRect/>
          </a:stretch>
        </p:blipFill>
        <p:spPr>
          <a:xfrm>
            <a:off x="8038369" y="354092"/>
            <a:ext cx="3686175" cy="5534025"/>
          </a:xfrm>
          <a:prstGeom prst="rect">
            <a:avLst/>
          </a:prstGeom>
        </p:spPr>
      </p:pic>
    </p:spTree>
    <p:extLst>
      <p:ext uri="{BB962C8B-B14F-4D97-AF65-F5344CB8AC3E}">
        <p14:creationId xmlns:p14="http://schemas.microsoft.com/office/powerpoint/2010/main" val="415663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C75AB-6E8A-6981-8F73-53B6E97ED5A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1F5FEEC-1F90-ACD0-8F74-055F9E4E1336}"/>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9D4E48E0-1A9B-F2F8-9858-9B0A2C33938B}"/>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7392A167-CDF9-21FD-B312-8F816498B7DA}"/>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11" name="TextBox 10">
            <a:extLst>
              <a:ext uri="{FF2B5EF4-FFF2-40B4-BE49-F238E27FC236}">
                <a16:creationId xmlns:a16="http://schemas.microsoft.com/office/drawing/2014/main" id="{7C408C87-4ACD-7BF4-E97D-7F64E9A8A419}"/>
              </a:ext>
            </a:extLst>
          </p:cNvPr>
          <p:cNvSpPr txBox="1"/>
          <p:nvPr/>
        </p:nvSpPr>
        <p:spPr>
          <a:xfrm>
            <a:off x="214692" y="1665004"/>
            <a:ext cx="6349964"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 YCIDA project</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Historically a restaurant, conceptually a steakhouse</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Liquor license challenges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Street level dining</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4,863 total sq/ft </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Approx $2M fit-out costs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Currently fundraising</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Significant F&amp;B opportunities </a:t>
            </a:r>
          </a:p>
        </p:txBody>
      </p:sp>
      <p:sp>
        <p:nvSpPr>
          <p:cNvPr id="2" name="Rectangle 1">
            <a:extLst>
              <a:ext uri="{FF2B5EF4-FFF2-40B4-BE49-F238E27FC236}">
                <a16:creationId xmlns:a16="http://schemas.microsoft.com/office/drawing/2014/main" id="{D8B3DDB7-16E5-2A53-6BDD-8896C649770A}"/>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22DA116A-94B5-6118-C487-74BA59B00240}"/>
              </a:ext>
            </a:extLst>
          </p:cNvPr>
          <p:cNvSpPr txBox="1"/>
          <p:nvPr/>
        </p:nvSpPr>
        <p:spPr>
          <a:xfrm>
            <a:off x="552939" y="574654"/>
            <a:ext cx="11544326"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Yorktowne Hotel Commercial Space</a:t>
            </a:r>
          </a:p>
        </p:txBody>
      </p:sp>
      <p:sp>
        <p:nvSpPr>
          <p:cNvPr id="12" name="Rectangle 11">
            <a:extLst>
              <a:ext uri="{FF2B5EF4-FFF2-40B4-BE49-F238E27FC236}">
                <a16:creationId xmlns:a16="http://schemas.microsoft.com/office/drawing/2014/main" id="{D2202F68-67D6-6BCF-0317-8FA95876C49A}"/>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descr="A bar with chairs in front of a window&#10;&#10;AI-generated content may be incorrect.">
            <a:extLst>
              <a:ext uri="{FF2B5EF4-FFF2-40B4-BE49-F238E27FC236}">
                <a16:creationId xmlns:a16="http://schemas.microsoft.com/office/drawing/2014/main" id="{2FD0DB96-1F84-D786-C1A1-91B6B530E888}"/>
              </a:ext>
            </a:extLst>
          </p:cNvPr>
          <p:cNvPicPr>
            <a:picLocks noChangeAspect="1"/>
          </p:cNvPicPr>
          <p:nvPr/>
        </p:nvPicPr>
        <p:blipFill>
          <a:blip r:embed="rId4"/>
          <a:stretch>
            <a:fillRect/>
          </a:stretch>
        </p:blipFill>
        <p:spPr>
          <a:xfrm>
            <a:off x="6564655" y="2135049"/>
            <a:ext cx="5412654" cy="3135882"/>
          </a:xfrm>
          <a:prstGeom prst="rect">
            <a:avLst/>
          </a:prstGeom>
        </p:spPr>
      </p:pic>
    </p:spTree>
    <p:extLst>
      <p:ext uri="{BB962C8B-B14F-4D97-AF65-F5344CB8AC3E}">
        <p14:creationId xmlns:p14="http://schemas.microsoft.com/office/powerpoint/2010/main" val="35174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5D101-753F-7D05-28DA-618D4E170D1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71B2E6-AF78-8DB2-4C08-FB3983F77943}"/>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A4ED04BF-B170-449F-E64A-7FD3E49BB8F7}"/>
              </a:ext>
            </a:extLst>
          </p:cNvPr>
          <p:cNvPicPr>
            <a:picLocks noChangeAspect="1"/>
          </p:cNvPicPr>
          <p:nvPr/>
        </p:nvPicPr>
        <p:blipFill>
          <a:blip r:embed="rId2">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2BD7FBDA-5639-EB49-0089-EF4BAF83C65B}"/>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11" name="TextBox 10">
            <a:extLst>
              <a:ext uri="{FF2B5EF4-FFF2-40B4-BE49-F238E27FC236}">
                <a16:creationId xmlns:a16="http://schemas.microsoft.com/office/drawing/2014/main" id="{C69FFC0B-BBFB-11ED-FB1E-E94D00FA5363}"/>
              </a:ext>
            </a:extLst>
          </p:cNvPr>
          <p:cNvSpPr txBox="1"/>
          <p:nvPr/>
        </p:nvSpPr>
        <p:spPr>
          <a:xfrm>
            <a:off x="200586" y="1740198"/>
            <a:ext cx="7553887"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Street level corner retail space</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Lobby &amp; Street entrances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Perfect for retail grab-n-go tourist shop</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Approx $400k in fit-out costs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Approx 730 sq/ft </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Currently storage</a:t>
            </a:r>
          </a:p>
        </p:txBody>
      </p:sp>
      <p:sp>
        <p:nvSpPr>
          <p:cNvPr id="2" name="Rectangle 1">
            <a:extLst>
              <a:ext uri="{FF2B5EF4-FFF2-40B4-BE49-F238E27FC236}">
                <a16:creationId xmlns:a16="http://schemas.microsoft.com/office/drawing/2014/main" id="{D66FCA8D-E6BB-A509-1939-E295378155EC}"/>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5725D57F-145A-7D80-7DF8-922FBBF2D071}"/>
              </a:ext>
            </a:extLst>
          </p:cNvPr>
          <p:cNvSpPr txBox="1"/>
          <p:nvPr/>
        </p:nvSpPr>
        <p:spPr>
          <a:xfrm>
            <a:off x="552939" y="689974"/>
            <a:ext cx="8750087"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Duke Street Corner</a:t>
            </a:r>
          </a:p>
        </p:txBody>
      </p:sp>
      <p:sp>
        <p:nvSpPr>
          <p:cNvPr id="12" name="Rectangle 11">
            <a:extLst>
              <a:ext uri="{FF2B5EF4-FFF2-40B4-BE49-F238E27FC236}">
                <a16:creationId xmlns:a16="http://schemas.microsoft.com/office/drawing/2014/main" id="{1C22488E-18F5-CAF2-4303-1EA90F2A277B}"/>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descr="A room with windows and doors&#10;&#10;AI-generated content may be incorrect.">
            <a:extLst>
              <a:ext uri="{FF2B5EF4-FFF2-40B4-BE49-F238E27FC236}">
                <a16:creationId xmlns:a16="http://schemas.microsoft.com/office/drawing/2014/main" id="{EAEA50C9-7017-7408-BE3D-DDF3180BB53E}"/>
              </a:ext>
            </a:extLst>
          </p:cNvPr>
          <p:cNvPicPr>
            <a:picLocks noChangeAspect="1"/>
          </p:cNvPicPr>
          <p:nvPr/>
        </p:nvPicPr>
        <p:blipFill>
          <a:blip r:embed="rId3"/>
          <a:stretch>
            <a:fillRect/>
          </a:stretch>
        </p:blipFill>
        <p:spPr>
          <a:xfrm>
            <a:off x="7935810" y="480645"/>
            <a:ext cx="4055604" cy="5407472"/>
          </a:xfrm>
          <a:prstGeom prst="rect">
            <a:avLst/>
          </a:prstGeom>
        </p:spPr>
      </p:pic>
    </p:spTree>
    <p:extLst>
      <p:ext uri="{BB962C8B-B14F-4D97-AF65-F5344CB8AC3E}">
        <p14:creationId xmlns:p14="http://schemas.microsoft.com/office/powerpoint/2010/main" val="131581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FBED-52CF-46D1-BA86-F2CC2FCF967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BF898DA-1AFE-298C-BB2A-856ECCF6A2D9}"/>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2B09EA94-94AB-3ACB-69AA-066C9A202DFB}"/>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95D2DC94-5A3B-6494-7466-50C599CDA992}"/>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2" name="Rectangle 1">
            <a:extLst>
              <a:ext uri="{FF2B5EF4-FFF2-40B4-BE49-F238E27FC236}">
                <a16:creationId xmlns:a16="http://schemas.microsoft.com/office/drawing/2014/main" id="{102ACC16-7C46-4CA0-2F7C-1E31B713DAF5}"/>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8D3940A5-3E93-28D2-30BB-418CD40E0ECC}"/>
              </a:ext>
            </a:extLst>
          </p:cNvPr>
          <p:cNvSpPr txBox="1"/>
          <p:nvPr/>
        </p:nvSpPr>
        <p:spPr>
          <a:xfrm>
            <a:off x="245752" y="675613"/>
            <a:ext cx="11946248" cy="707886"/>
          </a:xfrm>
          <a:prstGeom prst="rect">
            <a:avLst/>
          </a:prstGeom>
          <a:noFill/>
        </p:spPr>
        <p:txBody>
          <a:bodyPr wrap="square" rtlCol="0">
            <a:spAutoFit/>
          </a:bodyPr>
          <a:lstStyle/>
          <a:p>
            <a:r>
              <a:rPr lang="en-US" sz="4000" b="1" dirty="0">
                <a:solidFill>
                  <a:srgbClr val="2E3D5D"/>
                </a:solidFill>
                <a:latin typeface="Arial" panose="020B0604020202020204" pitchFamily="34" charset="0"/>
                <a:cs typeface="Arial" panose="020B0604020202020204" pitchFamily="34" charset="0"/>
              </a:rPr>
              <a:t>Redevelopment Authority of the County of York</a:t>
            </a:r>
          </a:p>
        </p:txBody>
      </p:sp>
      <p:sp>
        <p:nvSpPr>
          <p:cNvPr id="12" name="Rectangle 11">
            <a:extLst>
              <a:ext uri="{FF2B5EF4-FFF2-40B4-BE49-F238E27FC236}">
                <a16:creationId xmlns:a16="http://schemas.microsoft.com/office/drawing/2014/main" id="{4DAE1E90-E08A-6550-1B23-21146BB0216B}"/>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6" name="TextBox 10">
            <a:extLst>
              <a:ext uri="{FF2B5EF4-FFF2-40B4-BE49-F238E27FC236}">
                <a16:creationId xmlns:a16="http://schemas.microsoft.com/office/drawing/2014/main" id="{E9B5F564-4C62-C5DF-AB99-FDA7D00FE2B9}"/>
              </a:ext>
            </a:extLst>
          </p:cNvPr>
          <p:cNvGraphicFramePr/>
          <p:nvPr>
            <p:extLst>
              <p:ext uri="{D42A27DB-BD31-4B8C-83A1-F6EECF244321}">
                <p14:modId xmlns:p14="http://schemas.microsoft.com/office/powerpoint/2010/main" val="741932642"/>
              </p:ext>
            </p:extLst>
          </p:nvPr>
        </p:nvGraphicFramePr>
        <p:xfrm>
          <a:off x="0" y="1571210"/>
          <a:ext cx="7977352" cy="4361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 name="Group 2">
            <a:extLst>
              <a:ext uri="{FF2B5EF4-FFF2-40B4-BE49-F238E27FC236}">
                <a16:creationId xmlns:a16="http://schemas.microsoft.com/office/drawing/2014/main" id="{1264AE56-26ED-243A-7EEE-31A2A9FC6808}"/>
              </a:ext>
            </a:extLst>
          </p:cNvPr>
          <p:cNvGrpSpPr/>
          <p:nvPr/>
        </p:nvGrpSpPr>
        <p:grpSpPr>
          <a:xfrm>
            <a:off x="1059711" y="5015449"/>
            <a:ext cx="6917641" cy="917498"/>
            <a:chOff x="1059710" y="2295555"/>
            <a:chExt cx="6917641" cy="917498"/>
          </a:xfrm>
        </p:grpSpPr>
        <p:sp>
          <p:nvSpPr>
            <p:cNvPr id="5" name="Rectangle 4">
              <a:extLst>
                <a:ext uri="{FF2B5EF4-FFF2-40B4-BE49-F238E27FC236}">
                  <a16:creationId xmlns:a16="http://schemas.microsoft.com/office/drawing/2014/main" id="{C9D9144C-028C-4436-7CA8-F6318D26FE11}"/>
                </a:ext>
              </a:extLst>
            </p:cNvPr>
            <p:cNvSpPr/>
            <p:nvPr/>
          </p:nvSpPr>
          <p:spPr>
            <a:xfrm>
              <a:off x="1059710" y="2295555"/>
              <a:ext cx="6917641" cy="9174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TextBox 5">
              <a:extLst>
                <a:ext uri="{FF2B5EF4-FFF2-40B4-BE49-F238E27FC236}">
                  <a16:creationId xmlns:a16="http://schemas.microsoft.com/office/drawing/2014/main" id="{D247CFCA-D954-A7A9-A516-1EA91D3994F6}"/>
                </a:ext>
              </a:extLst>
            </p:cNvPr>
            <p:cNvSpPr txBox="1"/>
            <p:nvPr/>
          </p:nvSpPr>
          <p:spPr>
            <a:xfrm>
              <a:off x="1059710" y="2295555"/>
              <a:ext cx="6917641" cy="9174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7102" tIns="97102" rIns="97102" bIns="97102" numCol="1" spcCol="1270" anchor="ctr" anchorCtr="0">
              <a:noAutofit/>
            </a:bodyPr>
            <a:lstStyle/>
            <a:p>
              <a:pPr marL="0" lvl="0" indent="0" algn="l" defTabSz="1422400">
                <a:lnSpc>
                  <a:spcPct val="100000"/>
                </a:lnSpc>
                <a:spcBef>
                  <a:spcPct val="0"/>
                </a:spcBef>
                <a:spcAft>
                  <a:spcPct val="35000"/>
                </a:spcAft>
                <a:buNone/>
              </a:pPr>
              <a:r>
                <a:rPr lang="en-US" sz="3200" kern="1200" dirty="0">
                  <a:solidFill>
                    <a:srgbClr val="2E3D5D"/>
                  </a:solidFill>
                  <a:latin typeface="Arial" panose="020B0604020202020204" pitchFamily="34" charset="0"/>
                  <a:cs typeface="Arial" panose="020B0604020202020204" pitchFamily="34" charset="0"/>
                </a:rPr>
                <a:t>Project Opportunities</a:t>
              </a:r>
            </a:p>
          </p:txBody>
        </p:sp>
      </p:grpSp>
    </p:spTree>
    <p:extLst>
      <p:ext uri="{BB962C8B-B14F-4D97-AF65-F5344CB8AC3E}">
        <p14:creationId xmlns:p14="http://schemas.microsoft.com/office/powerpoint/2010/main" val="388639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1792D-9F26-8669-3D65-FB1B9C182E5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9745C2-61F9-C6CA-A5C7-C8B44E6EB0F0}"/>
              </a:ext>
            </a:extLst>
          </p:cNvPr>
          <p:cNvSpPr/>
          <p:nvPr/>
        </p:nvSpPr>
        <p:spPr>
          <a:xfrm>
            <a:off x="0" y="0"/>
            <a:ext cx="12192000" cy="6146801"/>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C6D8CF54-A800-990C-EE60-97F55393332E}"/>
              </a:ext>
            </a:extLst>
          </p:cNvPr>
          <p:cNvSpPr txBox="1"/>
          <p:nvPr/>
        </p:nvSpPr>
        <p:spPr>
          <a:xfrm>
            <a:off x="583661" y="295700"/>
            <a:ext cx="6546120" cy="830997"/>
          </a:xfrm>
          <a:prstGeom prst="rect">
            <a:avLst/>
          </a:prstGeom>
          <a:noFill/>
        </p:spPr>
        <p:txBody>
          <a:bodyPr wrap="square" rtlCol="0">
            <a:spAutoFit/>
          </a:bodyPr>
          <a:lstStyle/>
          <a:p>
            <a:r>
              <a:rPr lang="en-US" sz="4800" b="1" dirty="0">
                <a:solidFill>
                  <a:schemeClr val="bg1"/>
                </a:solidFill>
                <a:latin typeface="Akzidenz-Grotesk BQ" pitchFamily="2" charset="77"/>
              </a:rPr>
              <a:t>Codorus Greenway</a:t>
            </a:r>
          </a:p>
        </p:txBody>
      </p:sp>
      <p:pic>
        <p:nvPicPr>
          <p:cNvPr id="2" name="Picture 1">
            <a:extLst>
              <a:ext uri="{FF2B5EF4-FFF2-40B4-BE49-F238E27FC236}">
                <a16:creationId xmlns:a16="http://schemas.microsoft.com/office/drawing/2014/main" id="{E26FEDA3-7436-48FB-4CE4-FDF3939ED7AF}"/>
              </a:ext>
            </a:extLst>
          </p:cNvPr>
          <p:cNvPicPr>
            <a:picLocks noChangeAspect="1"/>
          </p:cNvPicPr>
          <p:nvPr/>
        </p:nvPicPr>
        <p:blipFill>
          <a:blip r:embed="rId2"/>
          <a:stretch>
            <a:fillRect/>
          </a:stretch>
        </p:blipFill>
        <p:spPr>
          <a:xfrm>
            <a:off x="450868" y="6242790"/>
            <a:ext cx="1737998" cy="544664"/>
          </a:xfrm>
          <a:prstGeom prst="rect">
            <a:avLst/>
          </a:prstGeom>
        </p:spPr>
      </p:pic>
      <p:sp>
        <p:nvSpPr>
          <p:cNvPr id="3" name="TextBox 2">
            <a:extLst>
              <a:ext uri="{FF2B5EF4-FFF2-40B4-BE49-F238E27FC236}">
                <a16:creationId xmlns:a16="http://schemas.microsoft.com/office/drawing/2014/main" id="{E427E82A-1BA2-BC0F-F799-1B912EB9BCAB}"/>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5" name="Rectangle 4">
            <a:extLst>
              <a:ext uri="{FF2B5EF4-FFF2-40B4-BE49-F238E27FC236}">
                <a16:creationId xmlns:a16="http://schemas.microsoft.com/office/drawing/2014/main" id="{6BC93486-5A5A-0C58-424F-A13292357491}"/>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5F437477-CC05-0A9E-6736-E793B7880347}"/>
              </a:ext>
            </a:extLst>
          </p:cNvPr>
          <p:cNvSpPr/>
          <p:nvPr/>
        </p:nvSpPr>
        <p:spPr>
          <a:xfrm>
            <a:off x="0" y="1311965"/>
            <a:ext cx="12192000" cy="4393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A649B53-85CD-D0D3-132E-DD8BB27E16F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91351" y="1311965"/>
            <a:ext cx="2133600" cy="2133600"/>
          </a:xfrm>
          <a:prstGeom prst="rect">
            <a:avLst/>
          </a:prstGeom>
        </p:spPr>
      </p:pic>
      <p:pic>
        <p:nvPicPr>
          <p:cNvPr id="6" name="Picture 5">
            <a:extLst>
              <a:ext uri="{FF2B5EF4-FFF2-40B4-BE49-F238E27FC236}">
                <a16:creationId xmlns:a16="http://schemas.microsoft.com/office/drawing/2014/main" id="{0ACBDD83-F795-8ED5-BCE0-7BDB2373A95E}"/>
              </a:ext>
            </a:extLst>
          </p:cNvPr>
          <p:cNvPicPr>
            <a:picLocks noChangeAspect="1"/>
          </p:cNvPicPr>
          <p:nvPr/>
        </p:nvPicPr>
        <p:blipFill>
          <a:blip r:embed="rId4">
            <a:clrChange>
              <a:clrFrom>
                <a:srgbClr val="FFFFFF"/>
              </a:clrFrom>
              <a:clrTo>
                <a:srgbClr val="FFFFFF">
                  <a:alpha val="0"/>
                </a:srgbClr>
              </a:clrTo>
            </a:clrChange>
          </a:blip>
          <a:stretch>
            <a:fillRect/>
          </a:stretch>
        </p:blipFill>
        <p:spPr>
          <a:xfrm rot="827725">
            <a:off x="489864" y="2098731"/>
            <a:ext cx="9583626" cy="2723701"/>
          </a:xfrm>
          <a:prstGeom prst="rect">
            <a:avLst/>
          </a:prstGeom>
        </p:spPr>
      </p:pic>
      <p:pic>
        <p:nvPicPr>
          <p:cNvPr id="7" name="Picture 6">
            <a:extLst>
              <a:ext uri="{FF2B5EF4-FFF2-40B4-BE49-F238E27FC236}">
                <a16:creationId xmlns:a16="http://schemas.microsoft.com/office/drawing/2014/main" id="{32FE1B10-4CA4-3271-E244-8E539A76EC66}"/>
              </a:ext>
            </a:extLst>
          </p:cNvPr>
          <p:cNvPicPr>
            <a:picLocks noChangeAspect="1"/>
          </p:cNvPicPr>
          <p:nvPr/>
        </p:nvPicPr>
        <p:blipFill>
          <a:blip r:embed="rId5"/>
          <a:stretch>
            <a:fillRect/>
          </a:stretch>
        </p:blipFill>
        <p:spPr>
          <a:xfrm>
            <a:off x="1878004" y="1964485"/>
            <a:ext cx="457200" cy="457200"/>
          </a:xfrm>
          <a:prstGeom prst="rect">
            <a:avLst/>
          </a:prstGeom>
        </p:spPr>
      </p:pic>
      <p:pic>
        <p:nvPicPr>
          <p:cNvPr id="11" name="Picture 10">
            <a:extLst>
              <a:ext uri="{FF2B5EF4-FFF2-40B4-BE49-F238E27FC236}">
                <a16:creationId xmlns:a16="http://schemas.microsoft.com/office/drawing/2014/main" id="{BB47B82B-9D31-E5A9-FE27-2F6BE381FEF5}"/>
              </a:ext>
            </a:extLst>
          </p:cNvPr>
          <p:cNvPicPr>
            <a:picLocks noChangeAspect="1"/>
          </p:cNvPicPr>
          <p:nvPr/>
        </p:nvPicPr>
        <p:blipFill>
          <a:blip r:embed="rId5"/>
          <a:stretch>
            <a:fillRect/>
          </a:stretch>
        </p:blipFill>
        <p:spPr>
          <a:xfrm>
            <a:off x="1314900" y="1571026"/>
            <a:ext cx="457200" cy="457200"/>
          </a:xfrm>
          <a:prstGeom prst="rect">
            <a:avLst/>
          </a:prstGeom>
        </p:spPr>
      </p:pic>
      <p:pic>
        <p:nvPicPr>
          <p:cNvPr id="14" name="Picture 13">
            <a:extLst>
              <a:ext uri="{FF2B5EF4-FFF2-40B4-BE49-F238E27FC236}">
                <a16:creationId xmlns:a16="http://schemas.microsoft.com/office/drawing/2014/main" id="{61EE33DC-DBFD-61D4-152E-3DE090B95A12}"/>
              </a:ext>
            </a:extLst>
          </p:cNvPr>
          <p:cNvPicPr>
            <a:picLocks noChangeAspect="1"/>
          </p:cNvPicPr>
          <p:nvPr/>
        </p:nvPicPr>
        <p:blipFill>
          <a:blip r:embed="rId5"/>
          <a:stretch>
            <a:fillRect/>
          </a:stretch>
        </p:blipFill>
        <p:spPr>
          <a:xfrm rot="10800000">
            <a:off x="1288155" y="2723460"/>
            <a:ext cx="457200" cy="457200"/>
          </a:xfrm>
          <a:prstGeom prst="rect">
            <a:avLst/>
          </a:prstGeom>
        </p:spPr>
      </p:pic>
      <p:pic>
        <p:nvPicPr>
          <p:cNvPr id="15" name="Picture 14">
            <a:extLst>
              <a:ext uri="{FF2B5EF4-FFF2-40B4-BE49-F238E27FC236}">
                <a16:creationId xmlns:a16="http://schemas.microsoft.com/office/drawing/2014/main" id="{421DC67B-3261-6451-E902-D48685D1EC21}"/>
              </a:ext>
            </a:extLst>
          </p:cNvPr>
          <p:cNvPicPr>
            <a:picLocks noChangeAspect="1"/>
          </p:cNvPicPr>
          <p:nvPr/>
        </p:nvPicPr>
        <p:blipFill>
          <a:blip r:embed="rId5"/>
          <a:stretch>
            <a:fillRect/>
          </a:stretch>
        </p:blipFill>
        <p:spPr>
          <a:xfrm rot="10800000">
            <a:off x="1706490" y="3104141"/>
            <a:ext cx="457200" cy="457200"/>
          </a:xfrm>
          <a:prstGeom prst="rect">
            <a:avLst/>
          </a:prstGeom>
        </p:spPr>
      </p:pic>
      <p:pic>
        <p:nvPicPr>
          <p:cNvPr id="16" name="Picture 15">
            <a:extLst>
              <a:ext uri="{FF2B5EF4-FFF2-40B4-BE49-F238E27FC236}">
                <a16:creationId xmlns:a16="http://schemas.microsoft.com/office/drawing/2014/main" id="{DD0141F4-851A-3309-C120-97E01B88D0FB}"/>
              </a:ext>
            </a:extLst>
          </p:cNvPr>
          <p:cNvPicPr>
            <a:picLocks noChangeAspect="1"/>
          </p:cNvPicPr>
          <p:nvPr/>
        </p:nvPicPr>
        <p:blipFill>
          <a:blip r:embed="rId5"/>
          <a:stretch>
            <a:fillRect/>
          </a:stretch>
        </p:blipFill>
        <p:spPr>
          <a:xfrm>
            <a:off x="2593112" y="2414289"/>
            <a:ext cx="457200" cy="457200"/>
          </a:xfrm>
          <a:prstGeom prst="rect">
            <a:avLst/>
          </a:prstGeom>
        </p:spPr>
      </p:pic>
      <p:pic>
        <p:nvPicPr>
          <p:cNvPr id="17" name="Picture 16">
            <a:extLst>
              <a:ext uri="{FF2B5EF4-FFF2-40B4-BE49-F238E27FC236}">
                <a16:creationId xmlns:a16="http://schemas.microsoft.com/office/drawing/2014/main" id="{21D478B2-9A15-2DED-D87E-A5928CAD4E6B}"/>
              </a:ext>
            </a:extLst>
          </p:cNvPr>
          <p:cNvPicPr>
            <a:picLocks noChangeAspect="1"/>
          </p:cNvPicPr>
          <p:nvPr/>
        </p:nvPicPr>
        <p:blipFill>
          <a:blip r:embed="rId5"/>
          <a:stretch>
            <a:fillRect/>
          </a:stretch>
        </p:blipFill>
        <p:spPr>
          <a:xfrm>
            <a:off x="3859204" y="2871489"/>
            <a:ext cx="457200" cy="457200"/>
          </a:xfrm>
          <a:prstGeom prst="rect">
            <a:avLst/>
          </a:prstGeom>
        </p:spPr>
      </p:pic>
      <p:pic>
        <p:nvPicPr>
          <p:cNvPr id="18" name="Picture 17">
            <a:extLst>
              <a:ext uri="{FF2B5EF4-FFF2-40B4-BE49-F238E27FC236}">
                <a16:creationId xmlns:a16="http://schemas.microsoft.com/office/drawing/2014/main" id="{A0213EB9-8994-7565-1F8D-B7C3D84FBAE2}"/>
              </a:ext>
            </a:extLst>
          </p:cNvPr>
          <p:cNvPicPr>
            <a:picLocks noChangeAspect="1"/>
          </p:cNvPicPr>
          <p:nvPr/>
        </p:nvPicPr>
        <p:blipFill>
          <a:blip r:embed="rId5"/>
          <a:stretch>
            <a:fillRect/>
          </a:stretch>
        </p:blipFill>
        <p:spPr>
          <a:xfrm rot="10622310">
            <a:off x="5659976" y="3500126"/>
            <a:ext cx="457200" cy="457200"/>
          </a:xfrm>
          <a:prstGeom prst="rect">
            <a:avLst/>
          </a:prstGeom>
        </p:spPr>
      </p:pic>
      <p:pic>
        <p:nvPicPr>
          <p:cNvPr id="19" name="Picture 18">
            <a:extLst>
              <a:ext uri="{FF2B5EF4-FFF2-40B4-BE49-F238E27FC236}">
                <a16:creationId xmlns:a16="http://schemas.microsoft.com/office/drawing/2014/main" id="{8B35FA8B-86F9-122A-80A9-554A347D423A}"/>
              </a:ext>
            </a:extLst>
          </p:cNvPr>
          <p:cNvPicPr>
            <a:picLocks noChangeAspect="1"/>
          </p:cNvPicPr>
          <p:nvPr/>
        </p:nvPicPr>
        <p:blipFill>
          <a:blip r:embed="rId5"/>
          <a:stretch>
            <a:fillRect/>
          </a:stretch>
        </p:blipFill>
        <p:spPr>
          <a:xfrm>
            <a:off x="6678604" y="2398347"/>
            <a:ext cx="457200" cy="457200"/>
          </a:xfrm>
          <a:prstGeom prst="rect">
            <a:avLst/>
          </a:prstGeom>
        </p:spPr>
      </p:pic>
      <p:pic>
        <p:nvPicPr>
          <p:cNvPr id="20" name="Picture 19">
            <a:extLst>
              <a:ext uri="{FF2B5EF4-FFF2-40B4-BE49-F238E27FC236}">
                <a16:creationId xmlns:a16="http://schemas.microsoft.com/office/drawing/2014/main" id="{CCDB8053-F2C8-CB16-CD6C-F8E8428542B9}"/>
              </a:ext>
            </a:extLst>
          </p:cNvPr>
          <p:cNvPicPr>
            <a:picLocks noChangeAspect="1"/>
          </p:cNvPicPr>
          <p:nvPr/>
        </p:nvPicPr>
        <p:blipFill>
          <a:blip r:embed="rId5"/>
          <a:stretch>
            <a:fillRect/>
          </a:stretch>
        </p:blipFill>
        <p:spPr>
          <a:xfrm rot="10800000">
            <a:off x="7731182" y="3659560"/>
            <a:ext cx="457200" cy="457200"/>
          </a:xfrm>
          <a:prstGeom prst="rect">
            <a:avLst/>
          </a:prstGeom>
        </p:spPr>
      </p:pic>
      <p:pic>
        <p:nvPicPr>
          <p:cNvPr id="21" name="Picture 20">
            <a:extLst>
              <a:ext uri="{FF2B5EF4-FFF2-40B4-BE49-F238E27FC236}">
                <a16:creationId xmlns:a16="http://schemas.microsoft.com/office/drawing/2014/main" id="{1463B794-D95D-0859-9549-8C5F74570BFE}"/>
              </a:ext>
            </a:extLst>
          </p:cNvPr>
          <p:cNvPicPr>
            <a:picLocks noChangeAspect="1"/>
          </p:cNvPicPr>
          <p:nvPr/>
        </p:nvPicPr>
        <p:blipFill>
          <a:blip r:embed="rId5"/>
          <a:stretch>
            <a:fillRect/>
          </a:stretch>
        </p:blipFill>
        <p:spPr>
          <a:xfrm>
            <a:off x="8888404" y="3398212"/>
            <a:ext cx="457200" cy="457200"/>
          </a:xfrm>
          <a:prstGeom prst="rect">
            <a:avLst/>
          </a:prstGeom>
        </p:spPr>
      </p:pic>
      <p:pic>
        <p:nvPicPr>
          <p:cNvPr id="22" name="Picture 21">
            <a:extLst>
              <a:ext uri="{FF2B5EF4-FFF2-40B4-BE49-F238E27FC236}">
                <a16:creationId xmlns:a16="http://schemas.microsoft.com/office/drawing/2014/main" id="{D639BE07-6F6F-A747-6FE9-DAA2D8587352}"/>
              </a:ext>
            </a:extLst>
          </p:cNvPr>
          <p:cNvPicPr>
            <a:picLocks noChangeAspect="1"/>
          </p:cNvPicPr>
          <p:nvPr/>
        </p:nvPicPr>
        <p:blipFill>
          <a:blip r:embed="rId5"/>
          <a:stretch>
            <a:fillRect/>
          </a:stretch>
        </p:blipFill>
        <p:spPr>
          <a:xfrm rot="10800000">
            <a:off x="4494211" y="3448806"/>
            <a:ext cx="457200" cy="457200"/>
          </a:xfrm>
          <a:prstGeom prst="rect">
            <a:avLst/>
          </a:prstGeom>
        </p:spPr>
      </p:pic>
      <p:sp>
        <p:nvSpPr>
          <p:cNvPr id="23" name="Content Placeholder 2">
            <a:extLst>
              <a:ext uri="{FF2B5EF4-FFF2-40B4-BE49-F238E27FC236}">
                <a16:creationId xmlns:a16="http://schemas.microsoft.com/office/drawing/2014/main" id="{74C8BE72-6397-7E55-3C6E-D4DA8304630C}"/>
              </a:ext>
            </a:extLst>
          </p:cNvPr>
          <p:cNvSpPr>
            <a:spLocks noGrp="1"/>
          </p:cNvSpPr>
          <p:nvPr/>
        </p:nvSpPr>
        <p:spPr>
          <a:xfrm>
            <a:off x="1619702" y="1504322"/>
            <a:ext cx="4038600"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Campus Door</a:t>
            </a:r>
          </a:p>
        </p:txBody>
      </p:sp>
      <p:sp>
        <p:nvSpPr>
          <p:cNvPr id="24" name="Content Placeholder 2">
            <a:extLst>
              <a:ext uri="{FF2B5EF4-FFF2-40B4-BE49-F238E27FC236}">
                <a16:creationId xmlns:a16="http://schemas.microsoft.com/office/drawing/2014/main" id="{17E97A47-DA9F-FD70-88FD-B212C4B73E8E}"/>
              </a:ext>
            </a:extLst>
          </p:cNvPr>
          <p:cNvSpPr>
            <a:spLocks noGrp="1"/>
          </p:cNvSpPr>
          <p:nvPr/>
        </p:nvSpPr>
        <p:spPr>
          <a:xfrm>
            <a:off x="2193357" y="1861715"/>
            <a:ext cx="4038600"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WellSpan Park</a:t>
            </a:r>
          </a:p>
        </p:txBody>
      </p:sp>
      <p:sp>
        <p:nvSpPr>
          <p:cNvPr id="25" name="Content Placeholder 2">
            <a:extLst>
              <a:ext uri="{FF2B5EF4-FFF2-40B4-BE49-F238E27FC236}">
                <a16:creationId xmlns:a16="http://schemas.microsoft.com/office/drawing/2014/main" id="{0CA10BBF-E327-714A-DCAC-0C92B184F3E7}"/>
              </a:ext>
            </a:extLst>
          </p:cNvPr>
          <p:cNvSpPr>
            <a:spLocks noGrp="1"/>
          </p:cNvSpPr>
          <p:nvPr/>
        </p:nvSpPr>
        <p:spPr>
          <a:xfrm>
            <a:off x="574294" y="2706903"/>
            <a:ext cx="1068090" cy="5144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Keystone</a:t>
            </a:r>
            <a:br>
              <a:rPr lang="en-US" sz="1400" b="1" dirty="0">
                <a:solidFill>
                  <a:srgbClr val="2E3D5D"/>
                </a:solidFill>
                <a:latin typeface="Arial Narrow" panose="020B0604020202020204" pitchFamily="34" charset="0"/>
                <a:cs typeface="Arial Narrow" panose="020B0604020202020204" pitchFamily="34" charset="0"/>
              </a:rPr>
            </a:br>
            <a:r>
              <a:rPr lang="en-US" sz="1400" b="1" dirty="0" err="1">
                <a:solidFill>
                  <a:srgbClr val="2E3D5D"/>
                </a:solidFill>
                <a:latin typeface="Arial Narrow" panose="020B0604020202020204" pitchFamily="34" charset="0"/>
                <a:cs typeface="Arial Narrow" panose="020B0604020202020204" pitchFamily="34" charset="0"/>
              </a:rPr>
              <a:t>Kidspace</a:t>
            </a:r>
            <a:endParaRPr lang="en-US" sz="1400" b="1" dirty="0">
              <a:solidFill>
                <a:srgbClr val="2E3D5D"/>
              </a:solidFill>
              <a:latin typeface="Arial Narrow" panose="020B0604020202020204" pitchFamily="34" charset="0"/>
              <a:cs typeface="Arial Narrow" panose="020B0604020202020204" pitchFamily="34" charset="0"/>
            </a:endParaRPr>
          </a:p>
        </p:txBody>
      </p:sp>
      <p:sp>
        <p:nvSpPr>
          <p:cNvPr id="26" name="Content Placeholder 2">
            <a:extLst>
              <a:ext uri="{FF2B5EF4-FFF2-40B4-BE49-F238E27FC236}">
                <a16:creationId xmlns:a16="http://schemas.microsoft.com/office/drawing/2014/main" id="{4F3FFB6E-895D-3FE4-2CFE-C463A716BEA7}"/>
              </a:ext>
            </a:extLst>
          </p:cNvPr>
          <p:cNvSpPr>
            <a:spLocks noGrp="1"/>
          </p:cNvSpPr>
          <p:nvPr/>
        </p:nvSpPr>
        <p:spPr>
          <a:xfrm>
            <a:off x="2917388" y="2338089"/>
            <a:ext cx="4038600"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York Academy Lower School</a:t>
            </a:r>
          </a:p>
        </p:txBody>
      </p:sp>
      <p:sp>
        <p:nvSpPr>
          <p:cNvPr id="27" name="Content Placeholder 2">
            <a:extLst>
              <a:ext uri="{FF2B5EF4-FFF2-40B4-BE49-F238E27FC236}">
                <a16:creationId xmlns:a16="http://schemas.microsoft.com/office/drawing/2014/main" id="{7725C833-3AB4-9AC9-798A-5C1AB7DA903B}"/>
              </a:ext>
            </a:extLst>
          </p:cNvPr>
          <p:cNvSpPr>
            <a:spLocks noGrp="1"/>
          </p:cNvSpPr>
          <p:nvPr/>
        </p:nvSpPr>
        <p:spPr>
          <a:xfrm>
            <a:off x="658804" y="3481089"/>
            <a:ext cx="2258584"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York Academy Upper School</a:t>
            </a:r>
          </a:p>
        </p:txBody>
      </p:sp>
      <p:sp>
        <p:nvSpPr>
          <p:cNvPr id="28" name="Content Placeholder 2">
            <a:extLst>
              <a:ext uri="{FF2B5EF4-FFF2-40B4-BE49-F238E27FC236}">
                <a16:creationId xmlns:a16="http://schemas.microsoft.com/office/drawing/2014/main" id="{63E4AF37-A573-3A66-A544-CE5DE79A9443}"/>
              </a:ext>
            </a:extLst>
          </p:cNvPr>
          <p:cNvSpPr>
            <a:spLocks noGrp="1"/>
          </p:cNvSpPr>
          <p:nvPr/>
        </p:nvSpPr>
        <p:spPr>
          <a:xfrm>
            <a:off x="4125906" y="2780734"/>
            <a:ext cx="2679751"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York County History Center</a:t>
            </a:r>
          </a:p>
        </p:txBody>
      </p:sp>
      <p:sp>
        <p:nvSpPr>
          <p:cNvPr id="29" name="Content Placeholder 2">
            <a:extLst>
              <a:ext uri="{FF2B5EF4-FFF2-40B4-BE49-F238E27FC236}">
                <a16:creationId xmlns:a16="http://schemas.microsoft.com/office/drawing/2014/main" id="{4D534C46-9B08-65C9-4951-BD687B0C9C18}"/>
              </a:ext>
            </a:extLst>
          </p:cNvPr>
          <p:cNvSpPr>
            <a:spLocks noGrp="1"/>
          </p:cNvSpPr>
          <p:nvPr/>
        </p:nvSpPr>
        <p:spPr>
          <a:xfrm>
            <a:off x="2640004" y="3847534"/>
            <a:ext cx="2246466"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Bascule Gate Dam Removal</a:t>
            </a:r>
          </a:p>
        </p:txBody>
      </p:sp>
      <p:sp>
        <p:nvSpPr>
          <p:cNvPr id="30" name="Content Placeholder 2">
            <a:extLst>
              <a:ext uri="{FF2B5EF4-FFF2-40B4-BE49-F238E27FC236}">
                <a16:creationId xmlns:a16="http://schemas.microsoft.com/office/drawing/2014/main" id="{D8ED33FF-3B51-C27A-64F3-097C3C9A749F}"/>
              </a:ext>
            </a:extLst>
          </p:cNvPr>
          <p:cNvSpPr>
            <a:spLocks noGrp="1"/>
          </p:cNvSpPr>
          <p:nvPr/>
        </p:nvSpPr>
        <p:spPr>
          <a:xfrm>
            <a:off x="5940482" y="3814248"/>
            <a:ext cx="1675759"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Logos Academy</a:t>
            </a:r>
          </a:p>
        </p:txBody>
      </p:sp>
      <p:sp>
        <p:nvSpPr>
          <p:cNvPr id="31" name="Content Placeholder 2">
            <a:extLst>
              <a:ext uri="{FF2B5EF4-FFF2-40B4-BE49-F238E27FC236}">
                <a16:creationId xmlns:a16="http://schemas.microsoft.com/office/drawing/2014/main" id="{9B8F9FAC-1689-9234-ACAF-9E178EA2D9B8}"/>
              </a:ext>
            </a:extLst>
          </p:cNvPr>
          <p:cNvSpPr>
            <a:spLocks noGrp="1"/>
          </p:cNvSpPr>
          <p:nvPr/>
        </p:nvSpPr>
        <p:spPr>
          <a:xfrm>
            <a:off x="6983404" y="2247334"/>
            <a:ext cx="1694882"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Riverview Lofts</a:t>
            </a:r>
          </a:p>
        </p:txBody>
      </p:sp>
      <p:sp>
        <p:nvSpPr>
          <p:cNvPr id="32" name="Content Placeholder 2">
            <a:extLst>
              <a:ext uri="{FF2B5EF4-FFF2-40B4-BE49-F238E27FC236}">
                <a16:creationId xmlns:a16="http://schemas.microsoft.com/office/drawing/2014/main" id="{D55082D6-080A-1023-F4B1-78285918DD63}"/>
              </a:ext>
            </a:extLst>
          </p:cNvPr>
          <p:cNvSpPr>
            <a:spLocks noGrp="1"/>
          </p:cNvSpPr>
          <p:nvPr/>
        </p:nvSpPr>
        <p:spPr>
          <a:xfrm>
            <a:off x="6221404" y="4087650"/>
            <a:ext cx="2448849"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Homes at </a:t>
            </a:r>
            <a:r>
              <a:rPr lang="en-US" sz="1400" b="1" dirty="0" err="1">
                <a:solidFill>
                  <a:srgbClr val="2E3D5D"/>
                </a:solidFill>
                <a:latin typeface="Arial Narrow" panose="020B0604020202020204" pitchFamily="34" charset="0"/>
                <a:cs typeface="Arial Narrow" panose="020B0604020202020204" pitchFamily="34" charset="0"/>
              </a:rPr>
              <a:t>Thackston</a:t>
            </a:r>
            <a:r>
              <a:rPr lang="en-US" sz="1400" b="1" dirty="0">
                <a:solidFill>
                  <a:srgbClr val="2E3D5D"/>
                </a:solidFill>
                <a:latin typeface="Arial Narrow" panose="020B0604020202020204" pitchFamily="34" charset="0"/>
                <a:cs typeface="Arial Narrow" panose="020B0604020202020204" pitchFamily="34" charset="0"/>
              </a:rPr>
              <a:t> Park </a:t>
            </a:r>
          </a:p>
        </p:txBody>
      </p:sp>
      <p:sp>
        <p:nvSpPr>
          <p:cNvPr id="33" name="Content Placeholder 2">
            <a:extLst>
              <a:ext uri="{FF2B5EF4-FFF2-40B4-BE49-F238E27FC236}">
                <a16:creationId xmlns:a16="http://schemas.microsoft.com/office/drawing/2014/main" id="{7FA83321-3261-7705-6638-46848A0AE78F}"/>
              </a:ext>
            </a:extLst>
          </p:cNvPr>
          <p:cNvSpPr>
            <a:spLocks noGrp="1"/>
          </p:cNvSpPr>
          <p:nvPr/>
        </p:nvSpPr>
        <p:spPr>
          <a:xfrm>
            <a:off x="8213585" y="2838546"/>
            <a:ext cx="1624078" cy="52308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en-US" sz="1400" b="1" dirty="0">
                <a:solidFill>
                  <a:srgbClr val="2E3D5D"/>
                </a:solidFill>
                <a:latin typeface="Arial Narrow" panose="020B0604020202020204" pitchFamily="34" charset="0"/>
                <a:cs typeface="Arial Narrow" panose="020B0604020202020204" pitchFamily="34" charset="0"/>
              </a:rPr>
              <a:t>Knowledge Park &amp;</a:t>
            </a:r>
          </a:p>
          <a:p>
            <a:pPr marL="0" indent="0" algn="ctr">
              <a:spcBef>
                <a:spcPts val="0"/>
              </a:spcBef>
              <a:buNone/>
            </a:pPr>
            <a:r>
              <a:rPr lang="en-US" sz="1400" b="1" dirty="0">
                <a:solidFill>
                  <a:srgbClr val="2E3D5D"/>
                </a:solidFill>
                <a:latin typeface="Arial Narrow" panose="020B0604020202020204" pitchFamily="34" charset="0"/>
                <a:cs typeface="Arial Narrow" panose="020B0604020202020204" pitchFamily="34" charset="0"/>
              </a:rPr>
              <a:t>JD Brown Center</a:t>
            </a:r>
          </a:p>
        </p:txBody>
      </p:sp>
      <p:pic>
        <p:nvPicPr>
          <p:cNvPr id="34" name="Picture 33">
            <a:extLst>
              <a:ext uri="{FF2B5EF4-FFF2-40B4-BE49-F238E27FC236}">
                <a16:creationId xmlns:a16="http://schemas.microsoft.com/office/drawing/2014/main" id="{82F23B59-1B06-4793-9475-02CCDEA8747C}"/>
              </a:ext>
            </a:extLst>
          </p:cNvPr>
          <p:cNvPicPr>
            <a:picLocks noChangeAspect="1"/>
          </p:cNvPicPr>
          <p:nvPr/>
        </p:nvPicPr>
        <p:blipFill>
          <a:blip r:embed="rId5"/>
          <a:stretch>
            <a:fillRect/>
          </a:stretch>
        </p:blipFill>
        <p:spPr>
          <a:xfrm>
            <a:off x="2917388" y="3291101"/>
            <a:ext cx="457200" cy="457200"/>
          </a:xfrm>
          <a:prstGeom prst="rect">
            <a:avLst/>
          </a:prstGeom>
        </p:spPr>
      </p:pic>
      <p:sp>
        <p:nvSpPr>
          <p:cNvPr id="35" name="Content Placeholder 2">
            <a:extLst>
              <a:ext uri="{FF2B5EF4-FFF2-40B4-BE49-F238E27FC236}">
                <a16:creationId xmlns:a16="http://schemas.microsoft.com/office/drawing/2014/main" id="{5FCF50ED-5BEF-1DF5-48EF-79172E9A35E4}"/>
              </a:ext>
            </a:extLst>
          </p:cNvPr>
          <p:cNvSpPr>
            <a:spLocks noGrp="1"/>
          </p:cNvSpPr>
          <p:nvPr/>
        </p:nvSpPr>
        <p:spPr>
          <a:xfrm>
            <a:off x="2474910" y="3047919"/>
            <a:ext cx="1503506"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Heritage Crossing</a:t>
            </a:r>
          </a:p>
        </p:txBody>
      </p:sp>
      <p:pic>
        <p:nvPicPr>
          <p:cNvPr id="36" name="Picture 35">
            <a:extLst>
              <a:ext uri="{FF2B5EF4-FFF2-40B4-BE49-F238E27FC236}">
                <a16:creationId xmlns:a16="http://schemas.microsoft.com/office/drawing/2014/main" id="{C628C65C-1E8E-9025-BE24-B72EABDF719D}"/>
              </a:ext>
            </a:extLst>
          </p:cNvPr>
          <p:cNvPicPr>
            <a:picLocks noChangeAspect="1"/>
          </p:cNvPicPr>
          <p:nvPr/>
        </p:nvPicPr>
        <p:blipFill>
          <a:blip r:embed="rId5"/>
          <a:stretch>
            <a:fillRect/>
          </a:stretch>
        </p:blipFill>
        <p:spPr>
          <a:xfrm rot="10800000">
            <a:off x="5002204" y="4166889"/>
            <a:ext cx="457200" cy="457200"/>
          </a:xfrm>
          <a:prstGeom prst="rect">
            <a:avLst/>
          </a:prstGeom>
        </p:spPr>
      </p:pic>
      <p:pic>
        <p:nvPicPr>
          <p:cNvPr id="37" name="Picture 36">
            <a:extLst>
              <a:ext uri="{FF2B5EF4-FFF2-40B4-BE49-F238E27FC236}">
                <a16:creationId xmlns:a16="http://schemas.microsoft.com/office/drawing/2014/main" id="{391780BF-C5F1-180F-E0A9-C512D24F139B}"/>
              </a:ext>
            </a:extLst>
          </p:cNvPr>
          <p:cNvPicPr>
            <a:picLocks noChangeAspect="1"/>
          </p:cNvPicPr>
          <p:nvPr/>
        </p:nvPicPr>
        <p:blipFill>
          <a:blip r:embed="rId5"/>
          <a:stretch>
            <a:fillRect/>
          </a:stretch>
        </p:blipFill>
        <p:spPr>
          <a:xfrm rot="10800000">
            <a:off x="5459404" y="4395488"/>
            <a:ext cx="457200" cy="457200"/>
          </a:xfrm>
          <a:prstGeom prst="rect">
            <a:avLst/>
          </a:prstGeom>
        </p:spPr>
      </p:pic>
      <p:sp>
        <p:nvSpPr>
          <p:cNvPr id="38" name="Content Placeholder 2">
            <a:extLst>
              <a:ext uri="{FF2B5EF4-FFF2-40B4-BE49-F238E27FC236}">
                <a16:creationId xmlns:a16="http://schemas.microsoft.com/office/drawing/2014/main" id="{1B5B7C1D-C6A5-EDEF-30F1-BAB62EFC977B}"/>
              </a:ext>
            </a:extLst>
          </p:cNvPr>
          <p:cNvSpPr>
            <a:spLocks noGrp="1"/>
          </p:cNvSpPr>
          <p:nvPr/>
        </p:nvSpPr>
        <p:spPr>
          <a:xfrm>
            <a:off x="4087804" y="4533334"/>
            <a:ext cx="1158528"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err="1">
                <a:solidFill>
                  <a:srgbClr val="2E3D5D"/>
                </a:solidFill>
                <a:latin typeface="Arial Narrow" panose="020B0604020202020204" pitchFamily="34" charset="0"/>
                <a:cs typeface="Arial Narrow" panose="020B0604020202020204" pitchFamily="34" charset="0"/>
              </a:rPr>
              <a:t>TechRev</a:t>
            </a:r>
            <a:r>
              <a:rPr lang="en-US" sz="1400" b="1" dirty="0">
                <a:solidFill>
                  <a:srgbClr val="2E3D5D"/>
                </a:solidFill>
                <a:latin typeface="Arial Narrow" panose="020B0604020202020204" pitchFamily="34" charset="0"/>
                <a:cs typeface="Arial Narrow" panose="020B0604020202020204" pitchFamily="34" charset="0"/>
              </a:rPr>
              <a:t> York</a:t>
            </a:r>
          </a:p>
        </p:txBody>
      </p:sp>
      <p:sp>
        <p:nvSpPr>
          <p:cNvPr id="39" name="Content Placeholder 2">
            <a:extLst>
              <a:ext uri="{FF2B5EF4-FFF2-40B4-BE49-F238E27FC236}">
                <a16:creationId xmlns:a16="http://schemas.microsoft.com/office/drawing/2014/main" id="{18B44FFD-C52A-2CCB-C298-1A0D9A03F011}"/>
              </a:ext>
            </a:extLst>
          </p:cNvPr>
          <p:cNvSpPr>
            <a:spLocks noGrp="1"/>
          </p:cNvSpPr>
          <p:nvPr/>
        </p:nvSpPr>
        <p:spPr>
          <a:xfrm>
            <a:off x="5764204" y="4685734"/>
            <a:ext cx="1123249"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Penn Market</a:t>
            </a:r>
          </a:p>
        </p:txBody>
      </p:sp>
      <p:pic>
        <p:nvPicPr>
          <p:cNvPr id="40" name="Picture 39">
            <a:extLst>
              <a:ext uri="{FF2B5EF4-FFF2-40B4-BE49-F238E27FC236}">
                <a16:creationId xmlns:a16="http://schemas.microsoft.com/office/drawing/2014/main" id="{DE76D3B7-E43D-3C35-40E9-92FAE5308D57}"/>
              </a:ext>
            </a:extLst>
          </p:cNvPr>
          <p:cNvPicPr>
            <a:picLocks noChangeAspect="1"/>
          </p:cNvPicPr>
          <p:nvPr/>
        </p:nvPicPr>
        <p:blipFill>
          <a:blip r:embed="rId5"/>
          <a:stretch>
            <a:fillRect/>
          </a:stretch>
        </p:blipFill>
        <p:spPr>
          <a:xfrm>
            <a:off x="8278804" y="5081289"/>
            <a:ext cx="457200" cy="457200"/>
          </a:xfrm>
          <a:prstGeom prst="rect">
            <a:avLst/>
          </a:prstGeom>
        </p:spPr>
      </p:pic>
      <p:sp>
        <p:nvSpPr>
          <p:cNvPr id="41" name="Content Placeholder 2">
            <a:extLst>
              <a:ext uri="{FF2B5EF4-FFF2-40B4-BE49-F238E27FC236}">
                <a16:creationId xmlns:a16="http://schemas.microsoft.com/office/drawing/2014/main" id="{4B1D674C-DC1F-77DF-6ADC-2A6511DE02BE}"/>
              </a:ext>
            </a:extLst>
          </p:cNvPr>
          <p:cNvSpPr>
            <a:spLocks noGrp="1"/>
          </p:cNvSpPr>
          <p:nvPr/>
        </p:nvSpPr>
        <p:spPr>
          <a:xfrm>
            <a:off x="7001886" y="5031478"/>
            <a:ext cx="1676400"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Dentsply Property</a:t>
            </a:r>
          </a:p>
        </p:txBody>
      </p:sp>
      <p:pic>
        <p:nvPicPr>
          <p:cNvPr id="42" name="Picture 41">
            <a:extLst>
              <a:ext uri="{FF2B5EF4-FFF2-40B4-BE49-F238E27FC236}">
                <a16:creationId xmlns:a16="http://schemas.microsoft.com/office/drawing/2014/main" id="{3242BE81-7643-D004-B602-5B0995AAC5E8}"/>
              </a:ext>
            </a:extLst>
          </p:cNvPr>
          <p:cNvPicPr>
            <a:picLocks noChangeAspect="1"/>
          </p:cNvPicPr>
          <p:nvPr/>
        </p:nvPicPr>
        <p:blipFill>
          <a:blip r:embed="rId5"/>
          <a:stretch>
            <a:fillRect/>
          </a:stretch>
        </p:blipFill>
        <p:spPr>
          <a:xfrm>
            <a:off x="5823882" y="2403071"/>
            <a:ext cx="457200" cy="457200"/>
          </a:xfrm>
          <a:prstGeom prst="rect">
            <a:avLst/>
          </a:prstGeom>
        </p:spPr>
      </p:pic>
      <p:sp>
        <p:nvSpPr>
          <p:cNvPr id="43" name="Content Placeholder 2">
            <a:extLst>
              <a:ext uri="{FF2B5EF4-FFF2-40B4-BE49-F238E27FC236}">
                <a16:creationId xmlns:a16="http://schemas.microsoft.com/office/drawing/2014/main" id="{E715819E-08CA-7C77-6A87-FEF0967C9DDD}"/>
              </a:ext>
            </a:extLst>
          </p:cNvPr>
          <p:cNvSpPr>
            <a:spLocks noGrp="1"/>
          </p:cNvSpPr>
          <p:nvPr/>
        </p:nvSpPr>
        <p:spPr>
          <a:xfrm>
            <a:off x="5260812" y="1880796"/>
            <a:ext cx="1616959" cy="3955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baseline="0">
                <a:solidFill>
                  <a:srgbClr val="404E7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baseline="0">
                <a:solidFill>
                  <a:srgbClr val="404E7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baseline="0">
                <a:solidFill>
                  <a:srgbClr val="404E7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baseline="0">
                <a:solidFill>
                  <a:srgbClr val="404E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dirty="0">
                <a:solidFill>
                  <a:srgbClr val="2E3D5D"/>
                </a:solidFill>
                <a:latin typeface="Arial Narrow" panose="020B0604020202020204" pitchFamily="34" charset="0"/>
                <a:cs typeface="Arial Narrow" panose="020B0604020202020204" pitchFamily="34" charset="0"/>
              </a:rPr>
              <a:t>Agricultural &amp; Industrial Museum</a:t>
            </a:r>
          </a:p>
        </p:txBody>
      </p:sp>
    </p:spTree>
    <p:extLst>
      <p:ext uri="{BB962C8B-B14F-4D97-AF65-F5344CB8AC3E}">
        <p14:creationId xmlns:p14="http://schemas.microsoft.com/office/powerpoint/2010/main" val="3478498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444BB-A11D-EA68-5627-753C4DB193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7E1734-475C-A2F7-FEFA-1231CED485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568" t="5436"/>
          <a:stretch/>
        </p:blipFill>
        <p:spPr>
          <a:xfrm>
            <a:off x="0" y="10"/>
            <a:ext cx="8357678" cy="6857990"/>
          </a:xfrm>
          <a:prstGeom prst="rect">
            <a:avLst/>
          </a:prstGeom>
        </p:spPr>
      </p:pic>
      <p:sp>
        <p:nvSpPr>
          <p:cNvPr id="2" name="Rectangle 1">
            <a:extLst>
              <a:ext uri="{FF2B5EF4-FFF2-40B4-BE49-F238E27FC236}">
                <a16:creationId xmlns:a16="http://schemas.microsoft.com/office/drawing/2014/main" id="{3DF2BF2E-D403-8918-DC53-79584ED36FED}"/>
              </a:ext>
            </a:extLst>
          </p:cNvPr>
          <p:cNvSpPr/>
          <p:nvPr/>
        </p:nvSpPr>
        <p:spPr>
          <a:xfrm>
            <a:off x="5029201" y="0"/>
            <a:ext cx="7162800" cy="6858000"/>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9BB733B0-2A88-DBEC-A3EB-AEF4C9B359E6}"/>
              </a:ext>
            </a:extLst>
          </p:cNvPr>
          <p:cNvSpPr txBox="1"/>
          <p:nvPr/>
        </p:nvSpPr>
        <p:spPr>
          <a:xfrm>
            <a:off x="5198868" y="101601"/>
            <a:ext cx="6993132"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Next Steps</a:t>
            </a:r>
          </a:p>
        </p:txBody>
      </p:sp>
      <p:sp>
        <p:nvSpPr>
          <p:cNvPr id="10" name="TextBox 9">
            <a:extLst>
              <a:ext uri="{FF2B5EF4-FFF2-40B4-BE49-F238E27FC236}">
                <a16:creationId xmlns:a16="http://schemas.microsoft.com/office/drawing/2014/main" id="{0743B0D7-EE0C-4D3F-049F-18CB38AD945A}"/>
              </a:ext>
            </a:extLst>
          </p:cNvPr>
          <p:cNvSpPr txBox="1"/>
          <p:nvPr/>
        </p:nvSpPr>
        <p:spPr>
          <a:xfrm>
            <a:off x="5198868" y="902673"/>
            <a:ext cx="6768118"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A YCEA &amp; RACY Project</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Phase I: Grantley to College Ave., Hartley to Foundry Plaza</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Phase 1 $40+M</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Funding needed: Interest, Phase 2, and for Market St. Bridge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$550K for Bascule Gate Dam Removal (complete)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Submitted joint permit package to USACE in Q4 of 2024</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Construction Bidding Q1 2026</a:t>
            </a:r>
          </a:p>
        </p:txBody>
      </p:sp>
      <p:sp>
        <p:nvSpPr>
          <p:cNvPr id="3" name="Rectangle 2">
            <a:extLst>
              <a:ext uri="{FF2B5EF4-FFF2-40B4-BE49-F238E27FC236}">
                <a16:creationId xmlns:a16="http://schemas.microsoft.com/office/drawing/2014/main" id="{BF14EDD6-E35E-6BAE-9EC8-84C28C990F7E}"/>
              </a:ext>
            </a:extLst>
          </p:cNvPr>
          <p:cNvSpPr/>
          <p:nvPr/>
        </p:nvSpPr>
        <p:spPr>
          <a:xfrm>
            <a:off x="2842591" y="5955327"/>
            <a:ext cx="9349409" cy="174539"/>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6A6518C1-67A2-54E1-612C-9B3516C2D704}"/>
              </a:ext>
            </a:extLst>
          </p:cNvPr>
          <p:cNvPicPr>
            <a:picLocks noChangeAspect="1"/>
          </p:cNvPicPr>
          <p:nvPr/>
        </p:nvPicPr>
        <p:blipFill>
          <a:blip r:embed="rId4">
            <a:biLevel thresh="25000"/>
          </a:blip>
          <a:stretch>
            <a:fillRect/>
          </a:stretch>
        </p:blipFill>
        <p:spPr>
          <a:xfrm>
            <a:off x="7175279" y="6211735"/>
            <a:ext cx="1737998" cy="544664"/>
          </a:xfrm>
          <a:prstGeom prst="rect">
            <a:avLst/>
          </a:prstGeom>
        </p:spPr>
      </p:pic>
      <p:sp>
        <p:nvSpPr>
          <p:cNvPr id="11" name="TextBox 10">
            <a:extLst>
              <a:ext uri="{FF2B5EF4-FFF2-40B4-BE49-F238E27FC236}">
                <a16:creationId xmlns:a16="http://schemas.microsoft.com/office/drawing/2014/main" id="{9CE9782A-3434-AE3E-5AEC-D15DF20D7F54}"/>
              </a:ext>
            </a:extLst>
          </p:cNvPr>
          <p:cNvSpPr txBox="1"/>
          <p:nvPr/>
        </p:nvSpPr>
        <p:spPr>
          <a:xfrm>
            <a:off x="10715396" y="6264084"/>
            <a:ext cx="1251590" cy="461665"/>
          </a:xfrm>
          <a:prstGeom prst="rect">
            <a:avLst/>
          </a:prstGeom>
          <a:noFill/>
        </p:spPr>
        <p:txBody>
          <a:bodyPr wrap="square" rtlCol="0">
            <a:spAutoFit/>
          </a:bodyPr>
          <a:lstStyle/>
          <a:p>
            <a:r>
              <a:rPr lang="en-US" sz="1200" dirty="0">
                <a:solidFill>
                  <a:schemeClr val="bg1"/>
                </a:solidFill>
                <a:latin typeface="AKZIDENZGROTESKBQ-MEDIUM" pitchFamily="2" charset="77"/>
              </a:rPr>
              <a:t>We make things happen.</a:t>
            </a:r>
          </a:p>
        </p:txBody>
      </p:sp>
    </p:spTree>
    <p:extLst>
      <p:ext uri="{BB962C8B-B14F-4D97-AF65-F5344CB8AC3E}">
        <p14:creationId xmlns:p14="http://schemas.microsoft.com/office/powerpoint/2010/main" val="218787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F2F01-6BA9-1695-37B4-0E0B850BCC4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50C8AEA-F80B-13B5-EE73-FE1CD06AB142}"/>
              </a:ext>
            </a:extLst>
          </p:cNvPr>
          <p:cNvSpPr/>
          <p:nvPr/>
        </p:nvSpPr>
        <p:spPr>
          <a:xfrm>
            <a:off x="0" y="2"/>
            <a:ext cx="12192000" cy="6146799"/>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CE341A83-3D1A-24B2-4FAE-7AD5707063A9}"/>
              </a:ext>
            </a:extLst>
          </p:cNvPr>
          <p:cNvPicPr>
            <a:picLocks noChangeAspect="1"/>
          </p:cNvPicPr>
          <p:nvPr/>
        </p:nvPicPr>
        <p:blipFill>
          <a:blip r:embed="rId3"/>
          <a:stretch>
            <a:fillRect/>
          </a:stretch>
        </p:blipFill>
        <p:spPr>
          <a:xfrm>
            <a:off x="450868" y="6242790"/>
            <a:ext cx="1737998" cy="544664"/>
          </a:xfrm>
          <a:prstGeom prst="rect">
            <a:avLst/>
          </a:prstGeom>
        </p:spPr>
      </p:pic>
      <p:sp>
        <p:nvSpPr>
          <p:cNvPr id="8" name="TextBox 7">
            <a:extLst>
              <a:ext uri="{FF2B5EF4-FFF2-40B4-BE49-F238E27FC236}">
                <a16:creationId xmlns:a16="http://schemas.microsoft.com/office/drawing/2014/main" id="{A79C5E51-9E18-8B00-8413-C4F2F632A879}"/>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6" name="Rectangle 5">
            <a:extLst>
              <a:ext uri="{FF2B5EF4-FFF2-40B4-BE49-F238E27FC236}">
                <a16:creationId xmlns:a16="http://schemas.microsoft.com/office/drawing/2014/main" id="{379AD939-96C8-415E-EDA7-49E65402DCA9}"/>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a:extLst>
              <a:ext uri="{FF2B5EF4-FFF2-40B4-BE49-F238E27FC236}">
                <a16:creationId xmlns:a16="http://schemas.microsoft.com/office/drawing/2014/main" id="{0509C48D-146C-4178-66CB-0C6C99A6DD0C}"/>
              </a:ext>
            </a:extLst>
          </p:cNvPr>
          <p:cNvPicPr>
            <a:picLocks noChangeAspect="1"/>
          </p:cNvPicPr>
          <p:nvPr/>
        </p:nvPicPr>
        <p:blipFill rotWithShape="1">
          <a:blip r:embed="rId4">
            <a:extLst>
              <a:ext uri="{28A0092B-C50C-407E-A947-70E740481C1C}">
                <a14:useLocalDpi xmlns:a14="http://schemas.microsoft.com/office/drawing/2010/main" val="0"/>
              </a:ext>
            </a:extLst>
          </a:blip>
          <a:srcRect r="2821" b="2"/>
          <a:stretch/>
        </p:blipFill>
        <p:spPr>
          <a:xfrm>
            <a:off x="159038" y="1083836"/>
            <a:ext cx="3663944" cy="3979129"/>
          </a:xfrm>
          <a:prstGeom prst="rect">
            <a:avLst/>
          </a:prstGeom>
        </p:spPr>
      </p:pic>
      <p:pic>
        <p:nvPicPr>
          <p:cNvPr id="2" name="Content Placeholder 4" descr="A bridge over a river&#10;&#10;Description automatically generated">
            <a:extLst>
              <a:ext uri="{FF2B5EF4-FFF2-40B4-BE49-F238E27FC236}">
                <a16:creationId xmlns:a16="http://schemas.microsoft.com/office/drawing/2014/main" id="{E0AB0159-432B-767D-E22A-13DBEA5552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905" r="36300" b="-1"/>
          <a:stretch/>
        </p:blipFill>
        <p:spPr>
          <a:xfrm>
            <a:off x="4202459" y="1053125"/>
            <a:ext cx="3663945" cy="3979130"/>
          </a:xfrm>
          <a:prstGeom prst="rect">
            <a:avLst/>
          </a:prstGeom>
        </p:spPr>
      </p:pic>
      <p:pic>
        <p:nvPicPr>
          <p:cNvPr id="11" name="Content Placeholder 4" descr="A bridge over a river&#10;&#10;Description automatically generated">
            <a:extLst>
              <a:ext uri="{FF2B5EF4-FFF2-40B4-BE49-F238E27FC236}">
                <a16:creationId xmlns:a16="http://schemas.microsoft.com/office/drawing/2014/main" id="{4B050415-F4D4-2B5A-58ED-C49E625B073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879" r="23326" b="-1"/>
          <a:stretch/>
        </p:blipFill>
        <p:spPr>
          <a:xfrm>
            <a:off x="8245881" y="1053125"/>
            <a:ext cx="3663945" cy="3979130"/>
          </a:xfrm>
          <a:prstGeom prst="rect">
            <a:avLst/>
          </a:prstGeom>
        </p:spPr>
      </p:pic>
    </p:spTree>
    <p:extLst>
      <p:ext uri="{BB962C8B-B14F-4D97-AF65-F5344CB8AC3E}">
        <p14:creationId xmlns:p14="http://schemas.microsoft.com/office/powerpoint/2010/main" val="68925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5A9D-7659-7542-B454-1327FE1AA26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959C630-8C83-68EB-7C00-E18973C68F4A}"/>
              </a:ext>
            </a:extLst>
          </p:cNvPr>
          <p:cNvSpPr/>
          <p:nvPr/>
        </p:nvSpPr>
        <p:spPr>
          <a:xfrm>
            <a:off x="0" y="0"/>
            <a:ext cx="12192000" cy="6146801"/>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0B27F4D7-8981-C240-8346-B91F964F4AA1}"/>
              </a:ext>
            </a:extLst>
          </p:cNvPr>
          <p:cNvSpPr txBox="1"/>
          <p:nvPr/>
        </p:nvSpPr>
        <p:spPr>
          <a:xfrm>
            <a:off x="583660" y="295700"/>
            <a:ext cx="11449313"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Ruins Hall Plaza, Glen Rock</a:t>
            </a:r>
          </a:p>
        </p:txBody>
      </p:sp>
      <p:pic>
        <p:nvPicPr>
          <p:cNvPr id="2" name="Picture 1">
            <a:extLst>
              <a:ext uri="{FF2B5EF4-FFF2-40B4-BE49-F238E27FC236}">
                <a16:creationId xmlns:a16="http://schemas.microsoft.com/office/drawing/2014/main" id="{F4653C8F-145C-D50E-5B5C-0FC04606AF7E}"/>
              </a:ext>
            </a:extLst>
          </p:cNvPr>
          <p:cNvPicPr>
            <a:picLocks noChangeAspect="1"/>
          </p:cNvPicPr>
          <p:nvPr/>
        </p:nvPicPr>
        <p:blipFill>
          <a:blip r:embed="rId3"/>
          <a:stretch>
            <a:fillRect/>
          </a:stretch>
        </p:blipFill>
        <p:spPr>
          <a:xfrm>
            <a:off x="450868" y="6242790"/>
            <a:ext cx="1737998" cy="544664"/>
          </a:xfrm>
          <a:prstGeom prst="rect">
            <a:avLst/>
          </a:prstGeom>
        </p:spPr>
      </p:pic>
      <p:sp>
        <p:nvSpPr>
          <p:cNvPr id="3" name="TextBox 2">
            <a:extLst>
              <a:ext uri="{FF2B5EF4-FFF2-40B4-BE49-F238E27FC236}">
                <a16:creationId xmlns:a16="http://schemas.microsoft.com/office/drawing/2014/main" id="{C7E4BD7D-0FCA-B60D-FD96-01EAC3E4A433}"/>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5" name="Rectangle 4">
            <a:extLst>
              <a:ext uri="{FF2B5EF4-FFF2-40B4-BE49-F238E27FC236}">
                <a16:creationId xmlns:a16="http://schemas.microsoft.com/office/drawing/2014/main" id="{3E941335-1B4C-B9D6-0001-F70068759F91}"/>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73997129-8C2C-8307-C350-EB335E988649}"/>
              </a:ext>
            </a:extLst>
          </p:cNvPr>
          <p:cNvSpPr/>
          <p:nvPr/>
        </p:nvSpPr>
        <p:spPr>
          <a:xfrm>
            <a:off x="0" y="1311965"/>
            <a:ext cx="12192000" cy="4393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Glen Rock's Ruins Hall: What was on that site that became ruins? - York  Town Square">
            <a:extLst>
              <a:ext uri="{FF2B5EF4-FFF2-40B4-BE49-F238E27FC236}">
                <a16:creationId xmlns:a16="http://schemas.microsoft.com/office/drawing/2014/main" id="{2BB77751-66C2-D189-5D7A-7FF915769A9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8661" y="1667456"/>
            <a:ext cx="5880025" cy="35965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69058CF-85B8-6633-8E77-341940E5A5B6}"/>
              </a:ext>
            </a:extLst>
          </p:cNvPr>
          <p:cNvSpPr txBox="1"/>
          <p:nvPr/>
        </p:nvSpPr>
        <p:spPr>
          <a:xfrm>
            <a:off x="6384861" y="1763802"/>
            <a:ext cx="5520964" cy="3539430"/>
          </a:xfrm>
          <a:prstGeom prst="rect">
            <a:avLst/>
          </a:prstGeom>
          <a:noFill/>
        </p:spPr>
        <p:txBody>
          <a:bodyPr wrap="square">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 Glen Rock Borough &amp; RACY project</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Estimated investment $2M</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RACP $1M</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Warehime $500K</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PMF $500K </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Next Steps: Finalize design, bidding &amp; construction 2026</a:t>
            </a:r>
          </a:p>
        </p:txBody>
      </p:sp>
    </p:spTree>
    <p:extLst>
      <p:ext uri="{BB962C8B-B14F-4D97-AF65-F5344CB8AC3E}">
        <p14:creationId xmlns:p14="http://schemas.microsoft.com/office/powerpoint/2010/main" val="363842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EF671-491B-756C-4826-3D8DCC7B1D2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C9C8BDF-9D3D-FF73-D6F1-BE8CEF02C992}"/>
              </a:ext>
            </a:extLst>
          </p:cNvPr>
          <p:cNvSpPr/>
          <p:nvPr/>
        </p:nvSpPr>
        <p:spPr>
          <a:xfrm>
            <a:off x="0" y="2"/>
            <a:ext cx="12192000" cy="6146799"/>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B2AF1F56-4AAD-47F1-FF40-BB742673DBF0}"/>
              </a:ext>
            </a:extLst>
          </p:cNvPr>
          <p:cNvPicPr>
            <a:picLocks noChangeAspect="1"/>
          </p:cNvPicPr>
          <p:nvPr/>
        </p:nvPicPr>
        <p:blipFill>
          <a:blip r:embed="rId3"/>
          <a:stretch>
            <a:fillRect/>
          </a:stretch>
        </p:blipFill>
        <p:spPr>
          <a:xfrm>
            <a:off x="450868" y="6242790"/>
            <a:ext cx="1737998" cy="544664"/>
          </a:xfrm>
          <a:prstGeom prst="rect">
            <a:avLst/>
          </a:prstGeom>
        </p:spPr>
      </p:pic>
      <p:sp>
        <p:nvSpPr>
          <p:cNvPr id="8" name="TextBox 7">
            <a:extLst>
              <a:ext uri="{FF2B5EF4-FFF2-40B4-BE49-F238E27FC236}">
                <a16:creationId xmlns:a16="http://schemas.microsoft.com/office/drawing/2014/main" id="{C5D9E4AC-1A26-E855-51D8-7C096256F4C6}"/>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6" name="Rectangle 5">
            <a:extLst>
              <a:ext uri="{FF2B5EF4-FFF2-40B4-BE49-F238E27FC236}">
                <a16:creationId xmlns:a16="http://schemas.microsoft.com/office/drawing/2014/main" id="{DA19BE59-FB08-9F39-83A8-90A83D03F4A3}"/>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5F9C3359-E55C-91F1-E6D1-E38EC30C5CF0}"/>
              </a:ext>
            </a:extLst>
          </p:cNvPr>
          <p:cNvPicPr>
            <a:picLocks noChangeAspect="1"/>
          </p:cNvPicPr>
          <p:nvPr/>
        </p:nvPicPr>
        <p:blipFill rotWithShape="1">
          <a:blip r:embed="rId4"/>
          <a:srcRect l="25339" r="22866" b="-1"/>
          <a:stretch/>
        </p:blipFill>
        <p:spPr>
          <a:xfrm>
            <a:off x="6421035" y="257160"/>
            <a:ext cx="5129784" cy="5571066"/>
          </a:xfrm>
          <a:prstGeom prst="rect">
            <a:avLst/>
          </a:prstGeom>
        </p:spPr>
      </p:pic>
      <p:pic>
        <p:nvPicPr>
          <p:cNvPr id="13" name="Picture 12">
            <a:extLst>
              <a:ext uri="{FF2B5EF4-FFF2-40B4-BE49-F238E27FC236}">
                <a16:creationId xmlns:a16="http://schemas.microsoft.com/office/drawing/2014/main" id="{3D7D3ED3-471E-655B-2D67-F549DAC0D81C}"/>
              </a:ext>
            </a:extLst>
          </p:cNvPr>
          <p:cNvPicPr>
            <a:picLocks noChangeAspect="1"/>
          </p:cNvPicPr>
          <p:nvPr/>
        </p:nvPicPr>
        <p:blipFill rotWithShape="1">
          <a:blip r:embed="rId5"/>
          <a:srcRect l="19363" r="28842" b="-1"/>
          <a:stretch/>
        </p:blipFill>
        <p:spPr>
          <a:xfrm>
            <a:off x="641180" y="257160"/>
            <a:ext cx="5129784" cy="5571066"/>
          </a:xfrm>
          <a:prstGeom prst="rect">
            <a:avLst/>
          </a:prstGeom>
        </p:spPr>
      </p:pic>
    </p:spTree>
    <p:extLst>
      <p:ext uri="{BB962C8B-B14F-4D97-AF65-F5344CB8AC3E}">
        <p14:creationId xmlns:p14="http://schemas.microsoft.com/office/powerpoint/2010/main" val="225900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A1FAD-3F32-1F80-24B3-A5089D8C2B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B11C251-B923-A518-7CCB-194380B67012}"/>
              </a:ext>
            </a:extLst>
          </p:cNvPr>
          <p:cNvSpPr/>
          <p:nvPr/>
        </p:nvSpPr>
        <p:spPr>
          <a:xfrm>
            <a:off x="0" y="2"/>
            <a:ext cx="12192000" cy="6146799"/>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5BC60BD2-2935-A818-D8E8-FE72FA3ECAB1}"/>
              </a:ext>
            </a:extLst>
          </p:cNvPr>
          <p:cNvPicPr>
            <a:picLocks noChangeAspect="1"/>
          </p:cNvPicPr>
          <p:nvPr/>
        </p:nvPicPr>
        <p:blipFill>
          <a:blip r:embed="rId3"/>
          <a:stretch>
            <a:fillRect/>
          </a:stretch>
        </p:blipFill>
        <p:spPr>
          <a:xfrm>
            <a:off x="450868" y="6242790"/>
            <a:ext cx="1737998" cy="544664"/>
          </a:xfrm>
          <a:prstGeom prst="rect">
            <a:avLst/>
          </a:prstGeom>
        </p:spPr>
      </p:pic>
      <p:sp>
        <p:nvSpPr>
          <p:cNvPr id="8" name="TextBox 7">
            <a:extLst>
              <a:ext uri="{FF2B5EF4-FFF2-40B4-BE49-F238E27FC236}">
                <a16:creationId xmlns:a16="http://schemas.microsoft.com/office/drawing/2014/main" id="{F5B40438-DA03-E122-9BA8-6241F374C372}"/>
              </a:ext>
            </a:extLst>
          </p:cNvPr>
          <p:cNvSpPr txBox="1"/>
          <p:nvPr/>
        </p:nvSpPr>
        <p:spPr>
          <a:xfrm>
            <a:off x="9602644" y="6330608"/>
            <a:ext cx="2130711" cy="300082"/>
          </a:xfrm>
          <a:prstGeom prst="rect">
            <a:avLst/>
          </a:prstGeom>
          <a:noFill/>
        </p:spPr>
        <p:txBody>
          <a:bodyPr wrap="none" rtlCol="0">
            <a:spAutoFit/>
          </a:bodyPr>
          <a:lstStyle/>
          <a:p>
            <a:r>
              <a:rPr lang="en-US" sz="1350" dirty="0">
                <a:solidFill>
                  <a:srgbClr val="2E3D5D"/>
                </a:solidFill>
                <a:latin typeface="AKZIDENZGROTESKBQ-MEDIUM" pitchFamily="2" charset="77"/>
              </a:rPr>
              <a:t>We make things happen.</a:t>
            </a:r>
          </a:p>
        </p:txBody>
      </p:sp>
      <p:sp>
        <p:nvSpPr>
          <p:cNvPr id="6" name="Rectangle 5">
            <a:extLst>
              <a:ext uri="{FF2B5EF4-FFF2-40B4-BE49-F238E27FC236}">
                <a16:creationId xmlns:a16="http://schemas.microsoft.com/office/drawing/2014/main" id="{D3B933B5-CE47-9F4A-C4C8-2070E7BF1E0E}"/>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a:extLst>
              <a:ext uri="{FF2B5EF4-FFF2-40B4-BE49-F238E27FC236}">
                <a16:creationId xmlns:a16="http://schemas.microsoft.com/office/drawing/2014/main" id="{339602E7-4F74-C871-5342-BC122C16BD11}"/>
              </a:ext>
            </a:extLst>
          </p:cNvPr>
          <p:cNvPicPr>
            <a:picLocks noChangeAspect="1"/>
          </p:cNvPicPr>
          <p:nvPr/>
        </p:nvPicPr>
        <p:blipFill rotWithShape="1">
          <a:blip r:embed="rId4"/>
          <a:srcRect l="13626" r="22006" b="-2"/>
          <a:stretch/>
        </p:blipFill>
        <p:spPr>
          <a:xfrm>
            <a:off x="795130" y="480101"/>
            <a:ext cx="4942140" cy="5125183"/>
          </a:xfrm>
          <a:prstGeom prst="rect">
            <a:avLst/>
          </a:prstGeom>
        </p:spPr>
      </p:pic>
      <p:pic>
        <p:nvPicPr>
          <p:cNvPr id="3" name="Picture 2">
            <a:extLst>
              <a:ext uri="{FF2B5EF4-FFF2-40B4-BE49-F238E27FC236}">
                <a16:creationId xmlns:a16="http://schemas.microsoft.com/office/drawing/2014/main" id="{85D27C15-F912-83FB-CBF0-AB83EC8EE012}"/>
              </a:ext>
            </a:extLst>
          </p:cNvPr>
          <p:cNvPicPr>
            <a:picLocks noChangeAspect="1"/>
          </p:cNvPicPr>
          <p:nvPr/>
        </p:nvPicPr>
        <p:blipFill rotWithShape="1">
          <a:blip r:embed="rId5"/>
          <a:srcRect l="12168" r="33832" b="1"/>
          <a:stretch/>
        </p:blipFill>
        <p:spPr>
          <a:xfrm>
            <a:off x="6328094" y="480101"/>
            <a:ext cx="4942141" cy="5125183"/>
          </a:xfrm>
          <a:prstGeom prst="rect">
            <a:avLst/>
          </a:prstGeom>
        </p:spPr>
      </p:pic>
    </p:spTree>
    <p:extLst>
      <p:ext uri="{BB962C8B-B14F-4D97-AF65-F5344CB8AC3E}">
        <p14:creationId xmlns:p14="http://schemas.microsoft.com/office/powerpoint/2010/main" val="313561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3AA8-A5DF-54F6-02A4-540AE49A71E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9079348-9B36-D03C-7FD5-BBDC37C546F9}"/>
              </a:ext>
            </a:extLst>
          </p:cNvPr>
          <p:cNvSpPr/>
          <p:nvPr/>
        </p:nvSpPr>
        <p:spPr>
          <a:xfrm>
            <a:off x="0" y="6197048"/>
            <a:ext cx="12192000" cy="660953"/>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B3B4E5CE-C823-C0A6-5442-37A2429F672F}"/>
              </a:ext>
            </a:extLst>
          </p:cNvPr>
          <p:cNvPicPr>
            <a:picLocks noChangeAspect="1"/>
          </p:cNvPicPr>
          <p:nvPr/>
        </p:nvPicPr>
        <p:blipFill>
          <a:blip r:embed="rId3">
            <a:biLevel thresh="25000"/>
          </a:blip>
          <a:stretch>
            <a:fillRect/>
          </a:stretch>
        </p:blipFill>
        <p:spPr>
          <a:xfrm>
            <a:off x="434121" y="6258458"/>
            <a:ext cx="1737998" cy="544664"/>
          </a:xfrm>
          <a:prstGeom prst="rect">
            <a:avLst/>
          </a:prstGeom>
        </p:spPr>
      </p:pic>
      <p:sp>
        <p:nvSpPr>
          <p:cNvPr id="8" name="TextBox 7">
            <a:extLst>
              <a:ext uri="{FF2B5EF4-FFF2-40B4-BE49-F238E27FC236}">
                <a16:creationId xmlns:a16="http://schemas.microsoft.com/office/drawing/2014/main" id="{B4E54F81-3DA2-D00C-6E8F-93627B9B0C09}"/>
              </a:ext>
            </a:extLst>
          </p:cNvPr>
          <p:cNvSpPr txBox="1"/>
          <p:nvPr/>
        </p:nvSpPr>
        <p:spPr>
          <a:xfrm>
            <a:off x="9627168" y="6360653"/>
            <a:ext cx="2130711" cy="300082"/>
          </a:xfrm>
          <a:prstGeom prst="rect">
            <a:avLst/>
          </a:prstGeom>
          <a:noFill/>
        </p:spPr>
        <p:txBody>
          <a:bodyPr wrap="none" rtlCol="0">
            <a:spAutoFit/>
          </a:bodyPr>
          <a:lstStyle/>
          <a:p>
            <a:r>
              <a:rPr lang="en-US" sz="1350" dirty="0">
                <a:solidFill>
                  <a:schemeClr val="bg1"/>
                </a:solidFill>
                <a:latin typeface="AKZIDENZGROTESKBQ-MEDIUM" pitchFamily="2" charset="77"/>
              </a:rPr>
              <a:t>We make things happen.</a:t>
            </a:r>
          </a:p>
        </p:txBody>
      </p:sp>
      <p:sp>
        <p:nvSpPr>
          <p:cNvPr id="11" name="TextBox 10">
            <a:extLst>
              <a:ext uri="{FF2B5EF4-FFF2-40B4-BE49-F238E27FC236}">
                <a16:creationId xmlns:a16="http://schemas.microsoft.com/office/drawing/2014/main" id="{1ECA81AC-8725-8F86-1F41-608F5B22687A}"/>
              </a:ext>
            </a:extLst>
          </p:cNvPr>
          <p:cNvSpPr txBox="1"/>
          <p:nvPr/>
        </p:nvSpPr>
        <p:spPr>
          <a:xfrm>
            <a:off x="200586" y="1740198"/>
            <a:ext cx="7553887"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 RACY Initiative</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EPA Community Assessment Grant</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RFP for Assessment Activities</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4-Year Timeline</a:t>
            </a:r>
          </a:p>
          <a:p>
            <a:pPr marL="457200"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Activities </a:t>
            </a:r>
          </a:p>
          <a:p>
            <a:pPr marL="914400" lvl="1"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Phase I &amp; II </a:t>
            </a:r>
          </a:p>
          <a:p>
            <a:pPr marL="914400" lvl="1"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RBM Surveys</a:t>
            </a:r>
          </a:p>
          <a:p>
            <a:pPr marL="914400" lvl="1"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Site-Specific Sampling </a:t>
            </a:r>
          </a:p>
          <a:p>
            <a:pPr marL="914400" lvl="1" indent="-457200">
              <a:buFont typeface="Arial" panose="020B0604020202020204" pitchFamily="34" charset="0"/>
              <a:buChar char="•"/>
            </a:pPr>
            <a:r>
              <a:rPr lang="en-US" sz="2800" dirty="0">
                <a:solidFill>
                  <a:srgbClr val="2E3D5D"/>
                </a:solidFill>
                <a:latin typeface="Arial" panose="020B0604020202020204" pitchFamily="34" charset="0"/>
                <a:cs typeface="Arial" panose="020B0604020202020204" pitchFamily="34" charset="0"/>
              </a:rPr>
              <a:t>Planning Activities</a:t>
            </a:r>
          </a:p>
        </p:txBody>
      </p:sp>
      <p:sp>
        <p:nvSpPr>
          <p:cNvPr id="2" name="Rectangle 1">
            <a:extLst>
              <a:ext uri="{FF2B5EF4-FFF2-40B4-BE49-F238E27FC236}">
                <a16:creationId xmlns:a16="http://schemas.microsoft.com/office/drawing/2014/main" id="{FD2DC72C-0862-E38E-30B1-65A404013F6A}"/>
              </a:ext>
            </a:extLst>
          </p:cNvPr>
          <p:cNvSpPr/>
          <p:nvPr/>
        </p:nvSpPr>
        <p:spPr>
          <a:xfrm>
            <a:off x="-32951" y="1304052"/>
            <a:ext cx="7787424"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298EC4B5-5F0B-4E85-5F5C-DDE6D256F778}"/>
              </a:ext>
            </a:extLst>
          </p:cNvPr>
          <p:cNvSpPr txBox="1"/>
          <p:nvPr/>
        </p:nvSpPr>
        <p:spPr>
          <a:xfrm>
            <a:off x="552940" y="689974"/>
            <a:ext cx="11672012" cy="830997"/>
          </a:xfrm>
          <a:prstGeom prst="rect">
            <a:avLst/>
          </a:prstGeom>
          <a:noFill/>
        </p:spPr>
        <p:txBody>
          <a:bodyPr wrap="square" rtlCol="0">
            <a:spAutoFit/>
          </a:bodyPr>
          <a:lstStyle/>
          <a:p>
            <a:r>
              <a:rPr lang="en-US" sz="4800" b="1" dirty="0">
                <a:solidFill>
                  <a:srgbClr val="2E3D5D"/>
                </a:solidFill>
                <a:latin typeface="Arial" panose="020B0604020202020204" pitchFamily="34" charset="0"/>
                <a:cs typeface="Arial" panose="020B0604020202020204" pitchFamily="34" charset="0"/>
              </a:rPr>
              <a:t>Upcoming Brownfield Initiatives</a:t>
            </a:r>
          </a:p>
        </p:txBody>
      </p:sp>
      <p:sp>
        <p:nvSpPr>
          <p:cNvPr id="12" name="Rectangle 11">
            <a:extLst>
              <a:ext uri="{FF2B5EF4-FFF2-40B4-BE49-F238E27FC236}">
                <a16:creationId xmlns:a16="http://schemas.microsoft.com/office/drawing/2014/main" id="{F5253E30-1F51-7081-7301-ED6675B0553D}"/>
              </a:ext>
            </a:extLst>
          </p:cNvPr>
          <p:cNvSpPr/>
          <p:nvPr/>
        </p:nvSpPr>
        <p:spPr>
          <a:xfrm>
            <a:off x="-32952" y="6085383"/>
            <a:ext cx="12257903" cy="122835"/>
          </a:xfrm>
          <a:prstGeom prst="rect">
            <a:avLst/>
          </a:prstGeom>
          <a:solidFill>
            <a:srgbClr val="5DD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50864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8D8F-351F-5411-584C-35ADADB3EF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C4A9AE-0936-1F9D-F425-24A75C752833}"/>
              </a:ext>
            </a:extLst>
          </p:cNvPr>
          <p:cNvSpPr txBox="1"/>
          <p:nvPr/>
        </p:nvSpPr>
        <p:spPr>
          <a:xfrm>
            <a:off x="853438" y="452124"/>
            <a:ext cx="10485121" cy="5262979"/>
          </a:xfrm>
          <a:prstGeom prst="rect">
            <a:avLst/>
          </a:prstGeom>
          <a:noFill/>
        </p:spPr>
        <p:txBody>
          <a:bodyPr wrap="square" rtlCol="0">
            <a:spAutoFit/>
          </a:bodyPr>
          <a:lstStyle/>
          <a:p>
            <a:pPr algn="ctr"/>
            <a:r>
              <a:rPr lang="en-US" sz="2800" b="1" dirty="0">
                <a:solidFill>
                  <a:srgbClr val="2E3D5D"/>
                </a:solidFill>
                <a:latin typeface="Arial" panose="020B0604020202020204" pitchFamily="34" charset="0"/>
                <a:cs typeface="Arial" panose="020B0604020202020204" pitchFamily="34" charset="0"/>
              </a:rPr>
              <a:t>The Redevelopment Authority of the City of York</a:t>
            </a:r>
          </a:p>
          <a:p>
            <a:pPr algn="ctr"/>
            <a:endParaRPr lang="en-US" sz="2800" b="1" dirty="0">
              <a:solidFill>
                <a:srgbClr val="2E3D5D"/>
              </a:solidFill>
              <a:latin typeface="Arial" panose="020B0604020202020204" pitchFamily="34" charset="0"/>
              <a:cs typeface="Arial" panose="020B0604020202020204" pitchFamily="34" charset="0"/>
            </a:endParaRPr>
          </a:p>
          <a:p>
            <a:pPr algn="ctr"/>
            <a:r>
              <a:rPr lang="en-US" sz="2800" b="1" dirty="0">
                <a:solidFill>
                  <a:srgbClr val="2E3D5D"/>
                </a:solidFill>
                <a:latin typeface="Arial" panose="020B0604020202020204" pitchFamily="34" charset="0"/>
                <a:cs typeface="Arial" panose="020B0604020202020204" pitchFamily="34" charset="0"/>
              </a:rPr>
              <a:t>BACKGROUND:</a:t>
            </a:r>
          </a:p>
          <a:p>
            <a:pPr algn="ctr"/>
            <a:r>
              <a:rPr lang="en-US" sz="2800" dirty="0">
                <a:solidFill>
                  <a:srgbClr val="2E3D5D"/>
                </a:solidFill>
                <a:latin typeface="Arial" panose="020B0604020202020204" pitchFamily="34" charset="0"/>
                <a:cs typeface="Arial" panose="020B0604020202020204" pitchFamily="34" charset="0"/>
              </a:rPr>
              <a:t>Five Board Members and One Staff</a:t>
            </a:r>
          </a:p>
          <a:p>
            <a:pPr algn="ctr"/>
            <a:r>
              <a:rPr lang="en-US" sz="2800" dirty="0">
                <a:solidFill>
                  <a:srgbClr val="2E3D5D"/>
                </a:solidFill>
                <a:latin typeface="Arial" panose="020B0604020202020204" pitchFamily="34" charset="0"/>
                <a:cs typeface="Arial" panose="020B0604020202020204" pitchFamily="34" charset="0"/>
              </a:rPr>
              <a:t>Michael Black – Chair</a:t>
            </a:r>
          </a:p>
          <a:p>
            <a:pPr algn="ctr"/>
            <a:r>
              <a:rPr lang="en-US" sz="2800" dirty="0">
                <a:solidFill>
                  <a:srgbClr val="2E3D5D"/>
                </a:solidFill>
                <a:latin typeface="Arial" panose="020B0604020202020204" pitchFamily="34" charset="0"/>
                <a:cs typeface="Arial" panose="020B0604020202020204" pitchFamily="34" charset="0"/>
              </a:rPr>
              <a:t>Frank Countess</a:t>
            </a:r>
          </a:p>
          <a:p>
            <a:pPr algn="ctr"/>
            <a:r>
              <a:rPr lang="en-US" sz="2800" dirty="0">
                <a:solidFill>
                  <a:srgbClr val="2E3D5D"/>
                </a:solidFill>
                <a:latin typeface="Arial" panose="020B0604020202020204" pitchFamily="34" charset="0"/>
                <a:cs typeface="Arial" panose="020B0604020202020204" pitchFamily="34" charset="0"/>
              </a:rPr>
              <a:t>Joyce Santiago</a:t>
            </a:r>
          </a:p>
          <a:p>
            <a:pPr algn="ctr"/>
            <a:r>
              <a:rPr lang="en-US" sz="2800" dirty="0">
                <a:solidFill>
                  <a:srgbClr val="2E3D5D"/>
                </a:solidFill>
                <a:latin typeface="Arial" panose="020B0604020202020204" pitchFamily="34" charset="0"/>
                <a:cs typeface="Arial" panose="020B0604020202020204" pitchFamily="34" charset="0"/>
              </a:rPr>
              <a:t>Hannah Beard</a:t>
            </a:r>
          </a:p>
          <a:p>
            <a:pPr algn="ctr"/>
            <a:r>
              <a:rPr lang="en-US" sz="2800" dirty="0">
                <a:solidFill>
                  <a:srgbClr val="2E3D5D"/>
                </a:solidFill>
                <a:latin typeface="Arial" panose="020B0604020202020204" pitchFamily="34" charset="0"/>
                <a:cs typeface="Arial" panose="020B0604020202020204" pitchFamily="34" charset="0"/>
              </a:rPr>
              <a:t>Melissa Rosario</a:t>
            </a:r>
          </a:p>
          <a:p>
            <a:pPr algn="ctr"/>
            <a:endParaRPr lang="en-US" sz="2800" dirty="0">
              <a:solidFill>
                <a:srgbClr val="2E3D5D"/>
              </a:solidFill>
              <a:latin typeface="Arial" panose="020B0604020202020204" pitchFamily="34" charset="0"/>
              <a:cs typeface="Arial" panose="020B0604020202020204" pitchFamily="34" charset="0"/>
            </a:endParaRPr>
          </a:p>
          <a:p>
            <a:pPr algn="ctr"/>
            <a:r>
              <a:rPr lang="en-US" sz="2800" dirty="0">
                <a:solidFill>
                  <a:srgbClr val="2E3D5D"/>
                </a:solidFill>
                <a:latin typeface="Arial" panose="020B0604020202020204" pitchFamily="34" charset="0"/>
                <a:cs typeface="Arial" panose="020B0604020202020204" pitchFamily="34" charset="0"/>
              </a:rPr>
              <a:t>Blanda Nace – Executive Director &amp; Secretary</a:t>
            </a:r>
          </a:p>
          <a:p>
            <a:pPr algn="ctr"/>
            <a:r>
              <a:rPr lang="en-US" sz="2800" dirty="0">
                <a:solidFill>
                  <a:srgbClr val="2E3D5D"/>
                </a:solidFill>
                <a:latin typeface="Arial" panose="020B0604020202020204" pitchFamily="34" charset="0"/>
                <a:cs typeface="Arial" panose="020B0604020202020204" pitchFamily="34" charset="0"/>
              </a:rPr>
              <a:t>Don Hoyt, Solicitor</a:t>
            </a:r>
          </a:p>
        </p:txBody>
      </p:sp>
      <p:pic>
        <p:nvPicPr>
          <p:cNvPr id="4" name="Picture 3">
            <a:extLst>
              <a:ext uri="{FF2B5EF4-FFF2-40B4-BE49-F238E27FC236}">
                <a16:creationId xmlns:a16="http://schemas.microsoft.com/office/drawing/2014/main" id="{5B258E18-B468-B922-AE43-A72371D95AE8}"/>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6" name="Picture 5" descr="A logo of a city&#10;&#10;Description automatically generated">
            <a:extLst>
              <a:ext uri="{FF2B5EF4-FFF2-40B4-BE49-F238E27FC236}">
                <a16:creationId xmlns:a16="http://schemas.microsoft.com/office/drawing/2014/main" id="{97CF895F-0A6E-A938-95BB-741AD1EC1F5F}"/>
              </a:ext>
            </a:extLst>
          </p:cNvPr>
          <p:cNvPicPr>
            <a:picLocks noChangeAspect="1"/>
          </p:cNvPicPr>
          <p:nvPr/>
        </p:nvPicPr>
        <p:blipFill>
          <a:blip r:embed="rId3"/>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224370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F9EDC-6E16-59BE-4527-FB458F3CF2E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CE1A27-870A-D813-6196-A13C7EEF7D86}"/>
              </a:ext>
            </a:extLst>
          </p:cNvPr>
          <p:cNvSpPr txBox="1"/>
          <p:nvPr/>
        </p:nvSpPr>
        <p:spPr>
          <a:xfrm>
            <a:off x="0" y="371567"/>
            <a:ext cx="12192000" cy="5262979"/>
          </a:xfrm>
          <a:prstGeom prst="rect">
            <a:avLst/>
          </a:prstGeom>
          <a:noFill/>
        </p:spPr>
        <p:txBody>
          <a:bodyPr wrap="square" rtlCol="0">
            <a:spAutoFit/>
          </a:bodyPr>
          <a:lstStyle/>
          <a:p>
            <a:pPr algn="ctr"/>
            <a:r>
              <a:rPr lang="en-US" sz="2800" b="1" dirty="0">
                <a:solidFill>
                  <a:srgbClr val="2E3D5D"/>
                </a:solidFill>
                <a:latin typeface="Arial" panose="020B0604020202020204" pitchFamily="34" charset="0"/>
                <a:cs typeface="Arial" panose="020B0604020202020204" pitchFamily="34" charset="0"/>
              </a:rPr>
              <a:t>RDA Property Transactions</a:t>
            </a:r>
          </a:p>
          <a:p>
            <a:pPr algn="ctr"/>
            <a:endParaRPr lang="en-US" sz="2800" dirty="0">
              <a:solidFill>
                <a:srgbClr val="2E3D5D"/>
              </a:solidFill>
              <a:latin typeface="Arial" panose="020B0604020202020204" pitchFamily="34" charset="0"/>
              <a:cs typeface="Arial" panose="020B0604020202020204" pitchFamily="34" charset="0"/>
            </a:endParaRPr>
          </a:p>
          <a:p>
            <a:pPr algn="ctr"/>
            <a:r>
              <a:rPr lang="en-US" sz="2800" dirty="0">
                <a:solidFill>
                  <a:srgbClr val="2E3D5D"/>
                </a:solidFill>
                <a:latin typeface="Arial" panose="020B0604020202020204" pitchFamily="34" charset="0"/>
                <a:cs typeface="Arial" panose="020B0604020202020204" pitchFamily="34" charset="0"/>
              </a:rPr>
              <a:t>In the past 5 years, the RDA has returned</a:t>
            </a:r>
          </a:p>
          <a:p>
            <a:pPr algn="ctr"/>
            <a:r>
              <a:rPr lang="en-US" sz="2800" b="1" dirty="0">
                <a:solidFill>
                  <a:srgbClr val="2E3D5D"/>
                </a:solidFill>
                <a:latin typeface="Arial" panose="020B0604020202020204" pitchFamily="34" charset="0"/>
                <a:cs typeface="Arial" panose="020B0604020202020204" pitchFamily="34" charset="0"/>
              </a:rPr>
              <a:t>$3.3 Million value to tax rolls</a:t>
            </a:r>
          </a:p>
          <a:p>
            <a:pPr algn="ctr"/>
            <a:endParaRPr lang="en-US" sz="2800" dirty="0">
              <a:solidFill>
                <a:srgbClr val="2E3D5D"/>
              </a:solidFill>
              <a:latin typeface="Arial" panose="020B0604020202020204" pitchFamily="34" charset="0"/>
              <a:cs typeface="Arial" panose="020B0604020202020204" pitchFamily="34" charset="0"/>
            </a:endParaRPr>
          </a:p>
          <a:p>
            <a:pPr algn="ctr"/>
            <a:r>
              <a:rPr lang="en-US" sz="2800" dirty="0">
                <a:solidFill>
                  <a:srgbClr val="2E3D5D"/>
                </a:solidFill>
                <a:latin typeface="Arial" panose="020B0604020202020204" pitchFamily="34" charset="0"/>
                <a:cs typeface="Arial" panose="020B0604020202020204" pitchFamily="34" charset="0"/>
              </a:rPr>
              <a:t>This represents City Tax revenue of $62,550 annually</a:t>
            </a:r>
          </a:p>
          <a:p>
            <a:pPr algn="ctr"/>
            <a:r>
              <a:rPr lang="en-US" sz="2800" dirty="0">
                <a:solidFill>
                  <a:srgbClr val="2E3D5D"/>
                </a:solidFill>
                <a:latin typeface="Arial" panose="020B0604020202020204" pitchFamily="34" charset="0"/>
                <a:cs typeface="Arial" panose="020B0604020202020204" pitchFamily="34" charset="0"/>
              </a:rPr>
              <a:t>(School Tax Revenue is $121,203 and County is $4,458)</a:t>
            </a:r>
          </a:p>
          <a:p>
            <a:pPr algn="ctr"/>
            <a:endParaRPr lang="en-US" sz="2800" dirty="0">
              <a:solidFill>
                <a:srgbClr val="2E3D5D"/>
              </a:solidFill>
              <a:latin typeface="Arial" panose="020B0604020202020204" pitchFamily="34" charset="0"/>
              <a:cs typeface="Arial" panose="020B0604020202020204" pitchFamily="34" charset="0"/>
            </a:endParaRPr>
          </a:p>
          <a:p>
            <a:pPr algn="ctr"/>
            <a:r>
              <a:rPr lang="en-US" sz="2800" b="1" dirty="0">
                <a:solidFill>
                  <a:srgbClr val="2E3D5D"/>
                </a:solidFill>
                <a:latin typeface="Arial" panose="020B0604020202020204" pitchFamily="34" charset="0"/>
                <a:cs typeface="Arial" panose="020B0604020202020204" pitchFamily="34" charset="0"/>
              </a:rPr>
              <a:t>The RDA Currently has NO STRUCTURES for sale</a:t>
            </a:r>
          </a:p>
          <a:p>
            <a:pPr algn="ctr"/>
            <a:endParaRPr lang="en-US" sz="2800" dirty="0">
              <a:solidFill>
                <a:srgbClr val="2E3D5D"/>
              </a:solidFill>
              <a:latin typeface="Arial" panose="020B0604020202020204" pitchFamily="34" charset="0"/>
              <a:cs typeface="Arial" panose="020B0604020202020204" pitchFamily="34" charset="0"/>
            </a:endParaRPr>
          </a:p>
          <a:p>
            <a:pPr algn="ctr"/>
            <a:r>
              <a:rPr lang="en-US" sz="2800" i="1" dirty="0">
                <a:solidFill>
                  <a:srgbClr val="2E3D5D"/>
                </a:solidFill>
                <a:latin typeface="Arial" panose="020B0604020202020204" pitchFamily="34" charset="0"/>
                <a:cs typeface="Arial" panose="020B0604020202020204" pitchFamily="34" charset="0"/>
              </a:rPr>
              <a:t>NOTE: These values do NOT represent future increases in assessments from projects such as the Northwest triangle and Dentsply Campus</a:t>
            </a:r>
          </a:p>
        </p:txBody>
      </p:sp>
      <p:pic>
        <p:nvPicPr>
          <p:cNvPr id="5" name="Picture 4">
            <a:extLst>
              <a:ext uri="{FF2B5EF4-FFF2-40B4-BE49-F238E27FC236}">
                <a16:creationId xmlns:a16="http://schemas.microsoft.com/office/drawing/2014/main" id="{9F5F9F43-F6EF-D081-4A8E-A333AFA85F0E}"/>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A logo of a city&#10;&#10;Description automatically generated">
            <a:extLst>
              <a:ext uri="{FF2B5EF4-FFF2-40B4-BE49-F238E27FC236}">
                <a16:creationId xmlns:a16="http://schemas.microsoft.com/office/drawing/2014/main" id="{9E3FA9D6-4129-A487-5C50-097308F1633E}"/>
              </a:ext>
            </a:extLst>
          </p:cNvPr>
          <p:cNvPicPr>
            <a:picLocks noChangeAspect="1"/>
          </p:cNvPicPr>
          <p:nvPr/>
        </p:nvPicPr>
        <p:blipFill>
          <a:blip r:embed="rId3"/>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210055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2"/>
            <a:ext cx="9667631" cy="1159228"/>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Penn Market</a:t>
            </a:r>
          </a:p>
          <a:p>
            <a:r>
              <a:rPr lang="en-US" sz="2133" dirty="0"/>
              <a:t>	</a:t>
            </a:r>
            <a:endParaRPr lang="en-US" sz="2400" b="1" u="sng" dirty="0"/>
          </a:p>
        </p:txBody>
      </p:sp>
      <p:pic>
        <p:nvPicPr>
          <p:cNvPr id="2" name="Picture 1" descr="Several different buildings in different stages of development&#10;&#10;Description automatically generated">
            <a:extLst>
              <a:ext uri="{FF2B5EF4-FFF2-40B4-BE49-F238E27FC236}">
                <a16:creationId xmlns:a16="http://schemas.microsoft.com/office/drawing/2014/main" id="{DF182523-5C82-4643-8E71-00BDFD0FC950}"/>
              </a:ext>
            </a:extLst>
          </p:cNvPr>
          <p:cNvPicPr>
            <a:picLocks noChangeAspect="1"/>
          </p:cNvPicPr>
          <p:nvPr/>
        </p:nvPicPr>
        <p:blipFill>
          <a:blip r:embed="rId2"/>
          <a:stretch>
            <a:fillRect/>
          </a:stretch>
        </p:blipFill>
        <p:spPr>
          <a:xfrm>
            <a:off x="2793031" y="977838"/>
            <a:ext cx="6289540" cy="4902325"/>
          </a:xfrm>
          <a:prstGeom prst="rect">
            <a:avLst/>
          </a:prstGeom>
        </p:spPr>
      </p:pic>
      <p:pic>
        <p:nvPicPr>
          <p:cNvPr id="5" name="Picture 4">
            <a:extLst>
              <a:ext uri="{FF2B5EF4-FFF2-40B4-BE49-F238E27FC236}">
                <a16:creationId xmlns:a16="http://schemas.microsoft.com/office/drawing/2014/main" id="{AB39EAF7-BDB9-C035-1062-423812D697B4}"/>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8" name="Picture 7" descr="A logo of a city&#10;&#10;Description automatically generated">
            <a:extLst>
              <a:ext uri="{FF2B5EF4-FFF2-40B4-BE49-F238E27FC236}">
                <a16:creationId xmlns:a16="http://schemas.microsoft.com/office/drawing/2014/main" id="{CD1D737B-A81E-0E36-ED4D-683C8A2AF5CD}"/>
              </a:ext>
            </a:extLst>
          </p:cNvPr>
          <p:cNvPicPr>
            <a:picLocks noChangeAspect="1"/>
          </p:cNvPicPr>
          <p:nvPr/>
        </p:nvPicPr>
        <p:blipFill>
          <a:blip r:embed="rId4"/>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4075250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B4859-02AE-51EB-1898-46CB93994CD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56FCF0F-E322-5788-E167-BAC365496BF7}"/>
              </a:ext>
            </a:extLst>
          </p:cNvPr>
          <p:cNvSpPr txBox="1"/>
          <p:nvPr/>
        </p:nvSpPr>
        <p:spPr>
          <a:xfrm>
            <a:off x="1261197" y="92672"/>
            <a:ext cx="9667631" cy="1159228"/>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Penn Market</a:t>
            </a:r>
          </a:p>
          <a:p>
            <a:r>
              <a:rPr lang="en-US" sz="2133" dirty="0"/>
              <a:t>	</a:t>
            </a:r>
            <a:endParaRPr lang="en-US" sz="2400" b="1" u="sng" dirty="0"/>
          </a:p>
        </p:txBody>
      </p:sp>
      <p:pic>
        <p:nvPicPr>
          <p:cNvPr id="8" name="Picture 7">
            <a:extLst>
              <a:ext uri="{FF2B5EF4-FFF2-40B4-BE49-F238E27FC236}">
                <a16:creationId xmlns:a16="http://schemas.microsoft.com/office/drawing/2014/main" id="{E319F861-6B5C-9CD5-36B2-56A990D57556}"/>
              </a:ext>
            </a:extLst>
          </p:cNvPr>
          <p:cNvPicPr>
            <a:picLocks noChangeAspect="1"/>
          </p:cNvPicPr>
          <p:nvPr/>
        </p:nvPicPr>
        <p:blipFill>
          <a:blip r:embed="rId2"/>
          <a:stretch>
            <a:fillRect/>
          </a:stretch>
        </p:blipFill>
        <p:spPr>
          <a:xfrm>
            <a:off x="1524000" y="938123"/>
            <a:ext cx="9144000" cy="4981755"/>
          </a:xfrm>
          <a:prstGeom prst="rect">
            <a:avLst/>
          </a:prstGeom>
        </p:spPr>
      </p:pic>
      <p:sp>
        <p:nvSpPr>
          <p:cNvPr id="9" name="TextBox 8">
            <a:extLst>
              <a:ext uri="{FF2B5EF4-FFF2-40B4-BE49-F238E27FC236}">
                <a16:creationId xmlns:a16="http://schemas.microsoft.com/office/drawing/2014/main" id="{5E525296-378E-855D-82DE-CDA773055B24}"/>
              </a:ext>
            </a:extLst>
          </p:cNvPr>
          <p:cNvSpPr txBox="1"/>
          <p:nvPr/>
        </p:nvSpPr>
        <p:spPr>
          <a:xfrm>
            <a:off x="6286856" y="831791"/>
            <a:ext cx="1994019" cy="235898"/>
          </a:xfrm>
          <a:prstGeom prst="rect">
            <a:avLst/>
          </a:prstGeom>
          <a:solidFill>
            <a:schemeClr val="bg1"/>
          </a:solidFill>
        </p:spPr>
        <p:txBody>
          <a:bodyPr wrap="square" rtlCol="0">
            <a:spAutoFit/>
          </a:bodyPr>
          <a:lstStyle/>
          <a:p>
            <a:endParaRPr lang="en-US" sz="933" dirty="0"/>
          </a:p>
        </p:txBody>
      </p:sp>
      <p:pic>
        <p:nvPicPr>
          <p:cNvPr id="10" name="Picture 9">
            <a:extLst>
              <a:ext uri="{FF2B5EF4-FFF2-40B4-BE49-F238E27FC236}">
                <a16:creationId xmlns:a16="http://schemas.microsoft.com/office/drawing/2014/main" id="{C141C79B-AA13-34F0-A34B-A904651D587E}"/>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11" name="Picture 10" descr="A logo of a city&#10;&#10;Description automatically generated">
            <a:extLst>
              <a:ext uri="{FF2B5EF4-FFF2-40B4-BE49-F238E27FC236}">
                <a16:creationId xmlns:a16="http://schemas.microsoft.com/office/drawing/2014/main" id="{F5F6709B-E5D0-FE69-F1F3-545AF1A4585C}"/>
              </a:ext>
            </a:extLst>
          </p:cNvPr>
          <p:cNvPicPr>
            <a:picLocks noChangeAspect="1"/>
          </p:cNvPicPr>
          <p:nvPr/>
        </p:nvPicPr>
        <p:blipFill>
          <a:blip r:embed="rId4"/>
          <a:stretch>
            <a:fillRect/>
          </a:stretch>
        </p:blipFill>
        <p:spPr>
          <a:xfrm>
            <a:off x="1524001" y="5713950"/>
            <a:ext cx="2062385" cy="1144052"/>
          </a:xfrm>
          <a:prstGeom prst="rect">
            <a:avLst/>
          </a:prstGeom>
        </p:spPr>
      </p:pic>
      <p:sp>
        <p:nvSpPr>
          <p:cNvPr id="12" name="TextBox 11">
            <a:extLst>
              <a:ext uri="{FF2B5EF4-FFF2-40B4-BE49-F238E27FC236}">
                <a16:creationId xmlns:a16="http://schemas.microsoft.com/office/drawing/2014/main" id="{0DB47C64-3272-2AE2-61BB-B54A2B5DA93A}"/>
              </a:ext>
            </a:extLst>
          </p:cNvPr>
          <p:cNvSpPr txBox="1"/>
          <p:nvPr/>
        </p:nvSpPr>
        <p:spPr>
          <a:xfrm>
            <a:off x="8280875" y="607959"/>
            <a:ext cx="2058675" cy="523220"/>
          </a:xfrm>
          <a:prstGeom prst="rect">
            <a:avLst/>
          </a:prstGeom>
          <a:solidFill>
            <a:schemeClr val="accent1">
              <a:alpha val="50000"/>
            </a:schemeClr>
          </a:solidFill>
        </p:spPr>
        <p:txBody>
          <a:bodyPr wrap="square" rtlCol="0">
            <a:spAutoFit/>
          </a:bodyPr>
          <a:lstStyle/>
          <a:p>
            <a:r>
              <a:rPr lang="en-US" sz="1400" dirty="0"/>
              <a:t>Improved Corner Store with Market Connection</a:t>
            </a:r>
          </a:p>
        </p:txBody>
      </p:sp>
      <p:sp>
        <p:nvSpPr>
          <p:cNvPr id="15" name="Rectangle 14">
            <a:extLst>
              <a:ext uri="{FF2B5EF4-FFF2-40B4-BE49-F238E27FC236}">
                <a16:creationId xmlns:a16="http://schemas.microsoft.com/office/drawing/2014/main" id="{E483046F-6703-7AE3-32D7-959918571DA6}"/>
              </a:ext>
            </a:extLst>
          </p:cNvPr>
          <p:cNvSpPr/>
          <p:nvPr/>
        </p:nvSpPr>
        <p:spPr>
          <a:xfrm>
            <a:off x="4036336" y="5268918"/>
            <a:ext cx="2059664" cy="5539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Box 12">
            <a:extLst>
              <a:ext uri="{FF2B5EF4-FFF2-40B4-BE49-F238E27FC236}">
                <a16:creationId xmlns:a16="http://schemas.microsoft.com/office/drawing/2014/main" id="{F47A0926-BC3E-CD76-2FD9-CA0254CEE983}"/>
              </a:ext>
            </a:extLst>
          </p:cNvPr>
          <p:cNvSpPr txBox="1"/>
          <p:nvPr/>
        </p:nvSpPr>
        <p:spPr>
          <a:xfrm>
            <a:off x="4035347" y="5227359"/>
            <a:ext cx="2058675" cy="523220"/>
          </a:xfrm>
          <a:prstGeom prst="rect">
            <a:avLst/>
          </a:prstGeom>
          <a:solidFill>
            <a:srgbClr val="FF0000">
              <a:alpha val="50000"/>
            </a:srgbClr>
          </a:solidFill>
        </p:spPr>
        <p:txBody>
          <a:bodyPr wrap="square" rtlCol="0">
            <a:spAutoFit/>
          </a:bodyPr>
          <a:lstStyle/>
          <a:p>
            <a:r>
              <a:rPr lang="en-US" sz="1400" dirty="0"/>
              <a:t>Community Room with Demonstration Kitchen</a:t>
            </a:r>
          </a:p>
        </p:txBody>
      </p:sp>
      <p:sp>
        <p:nvSpPr>
          <p:cNvPr id="17" name="Rectangle 16">
            <a:extLst>
              <a:ext uri="{FF2B5EF4-FFF2-40B4-BE49-F238E27FC236}">
                <a16:creationId xmlns:a16="http://schemas.microsoft.com/office/drawing/2014/main" id="{C2DEE9FB-59C5-C6B1-48FF-85F152FB5492}"/>
              </a:ext>
            </a:extLst>
          </p:cNvPr>
          <p:cNvSpPr/>
          <p:nvPr/>
        </p:nvSpPr>
        <p:spPr>
          <a:xfrm>
            <a:off x="1527711" y="2444834"/>
            <a:ext cx="2059664" cy="5539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TextBox 13">
            <a:extLst>
              <a:ext uri="{FF2B5EF4-FFF2-40B4-BE49-F238E27FC236}">
                <a16:creationId xmlns:a16="http://schemas.microsoft.com/office/drawing/2014/main" id="{B67B8929-D34A-8B0E-9FB4-40F2E61C72F0}"/>
              </a:ext>
            </a:extLst>
          </p:cNvPr>
          <p:cNvSpPr txBox="1"/>
          <p:nvPr/>
        </p:nvSpPr>
        <p:spPr>
          <a:xfrm>
            <a:off x="1528700" y="2432832"/>
            <a:ext cx="2058675" cy="523220"/>
          </a:xfrm>
          <a:prstGeom prst="rect">
            <a:avLst/>
          </a:prstGeom>
          <a:solidFill>
            <a:srgbClr val="92D050">
              <a:alpha val="50000"/>
            </a:srgbClr>
          </a:solidFill>
        </p:spPr>
        <p:txBody>
          <a:bodyPr wrap="square" rtlCol="0">
            <a:spAutoFit/>
          </a:bodyPr>
          <a:lstStyle/>
          <a:p>
            <a:r>
              <a:rPr lang="en-US" sz="1400" dirty="0"/>
              <a:t>Back of House with Vendor Storage &amp; Prep</a:t>
            </a:r>
          </a:p>
        </p:txBody>
      </p:sp>
      <p:sp>
        <p:nvSpPr>
          <p:cNvPr id="18" name="TextBox 17">
            <a:extLst>
              <a:ext uri="{FF2B5EF4-FFF2-40B4-BE49-F238E27FC236}">
                <a16:creationId xmlns:a16="http://schemas.microsoft.com/office/drawing/2014/main" id="{67100732-5156-25F2-CFC1-17C8F0C1F62B}"/>
              </a:ext>
            </a:extLst>
          </p:cNvPr>
          <p:cNvSpPr txBox="1"/>
          <p:nvPr/>
        </p:nvSpPr>
        <p:spPr>
          <a:xfrm>
            <a:off x="1977661" y="566268"/>
            <a:ext cx="2058675" cy="523220"/>
          </a:xfrm>
          <a:prstGeom prst="rect">
            <a:avLst/>
          </a:prstGeom>
          <a:solidFill>
            <a:srgbClr val="FFFF00">
              <a:alpha val="50000"/>
            </a:srgbClr>
          </a:solidFill>
        </p:spPr>
        <p:txBody>
          <a:bodyPr wrap="square" rtlCol="0">
            <a:spAutoFit/>
          </a:bodyPr>
          <a:lstStyle/>
          <a:p>
            <a:r>
              <a:rPr lang="en-US" sz="1400" dirty="0"/>
              <a:t>Scattered Customer Seating</a:t>
            </a:r>
          </a:p>
        </p:txBody>
      </p:sp>
      <p:sp>
        <p:nvSpPr>
          <p:cNvPr id="20" name="Rectangle 19">
            <a:extLst>
              <a:ext uri="{FF2B5EF4-FFF2-40B4-BE49-F238E27FC236}">
                <a16:creationId xmlns:a16="http://schemas.microsoft.com/office/drawing/2014/main" id="{F41F3B2D-FD88-2FD3-69D6-8B770ACE5C13}"/>
              </a:ext>
            </a:extLst>
          </p:cNvPr>
          <p:cNvSpPr/>
          <p:nvPr/>
        </p:nvSpPr>
        <p:spPr>
          <a:xfrm>
            <a:off x="6967764" y="5246899"/>
            <a:ext cx="1858737" cy="5419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TextBox 18">
            <a:extLst>
              <a:ext uri="{FF2B5EF4-FFF2-40B4-BE49-F238E27FC236}">
                <a16:creationId xmlns:a16="http://schemas.microsoft.com/office/drawing/2014/main" id="{9212D901-267C-1532-3B93-63EE3B4DBF16}"/>
              </a:ext>
            </a:extLst>
          </p:cNvPr>
          <p:cNvSpPr txBox="1"/>
          <p:nvPr/>
        </p:nvSpPr>
        <p:spPr>
          <a:xfrm>
            <a:off x="6965785" y="5253913"/>
            <a:ext cx="1860716" cy="523220"/>
          </a:xfrm>
          <a:prstGeom prst="rect">
            <a:avLst/>
          </a:prstGeom>
          <a:solidFill>
            <a:schemeClr val="accent2">
              <a:alpha val="50000"/>
            </a:schemeClr>
          </a:solidFill>
        </p:spPr>
        <p:txBody>
          <a:bodyPr wrap="square" rtlCol="0">
            <a:spAutoFit/>
          </a:bodyPr>
          <a:lstStyle/>
          <a:p>
            <a:r>
              <a:rPr lang="en-US" sz="1400" dirty="0"/>
              <a:t>New Restaurant with Outdoor Seating</a:t>
            </a:r>
          </a:p>
        </p:txBody>
      </p:sp>
    </p:spTree>
    <p:extLst>
      <p:ext uri="{BB962C8B-B14F-4D97-AF65-F5344CB8AC3E}">
        <p14:creationId xmlns:p14="http://schemas.microsoft.com/office/powerpoint/2010/main" val="1298647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3"/>
            <a:ext cx="9667631" cy="1569660"/>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Northwest Triangle – Heritage Crossings</a:t>
            </a:r>
          </a:p>
          <a:p>
            <a:pPr algn="ctr"/>
            <a:endParaRPr lang="en-US" sz="2400" b="1" u="sng" dirty="0"/>
          </a:p>
          <a:p>
            <a:pPr algn="ctr"/>
            <a:endParaRPr lang="en-US" sz="2400" b="1" u="sng" dirty="0"/>
          </a:p>
        </p:txBody>
      </p:sp>
      <p:pic>
        <p:nvPicPr>
          <p:cNvPr id="8" name="Picture 7" descr="An aerial view of a city&#10;&#10;Description automatically generated">
            <a:extLst>
              <a:ext uri="{FF2B5EF4-FFF2-40B4-BE49-F238E27FC236}">
                <a16:creationId xmlns:a16="http://schemas.microsoft.com/office/drawing/2014/main" id="{FE4D85EA-0D00-62CE-1A22-D8716DA5371E}"/>
              </a:ext>
            </a:extLst>
          </p:cNvPr>
          <p:cNvPicPr>
            <a:picLocks noChangeAspect="1"/>
          </p:cNvPicPr>
          <p:nvPr/>
        </p:nvPicPr>
        <p:blipFill>
          <a:blip r:embed="rId2"/>
          <a:stretch>
            <a:fillRect/>
          </a:stretch>
        </p:blipFill>
        <p:spPr>
          <a:xfrm>
            <a:off x="2009447" y="892893"/>
            <a:ext cx="8171132" cy="4871452"/>
          </a:xfrm>
          <a:prstGeom prst="rect">
            <a:avLst/>
          </a:prstGeom>
        </p:spPr>
      </p:pic>
      <p:pic>
        <p:nvPicPr>
          <p:cNvPr id="4" name="Picture 3">
            <a:extLst>
              <a:ext uri="{FF2B5EF4-FFF2-40B4-BE49-F238E27FC236}">
                <a16:creationId xmlns:a16="http://schemas.microsoft.com/office/drawing/2014/main" id="{934F7D02-C1C5-69DC-FCB4-753F01F3BF9C}"/>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5" name="Picture 4" descr="A logo of a city&#10;&#10;Description automatically generated">
            <a:extLst>
              <a:ext uri="{FF2B5EF4-FFF2-40B4-BE49-F238E27FC236}">
                <a16:creationId xmlns:a16="http://schemas.microsoft.com/office/drawing/2014/main" id="{452C8238-9514-602E-8ECC-D4337BBA382F}"/>
              </a:ext>
            </a:extLst>
          </p:cNvPr>
          <p:cNvPicPr>
            <a:picLocks noChangeAspect="1"/>
          </p:cNvPicPr>
          <p:nvPr/>
        </p:nvPicPr>
        <p:blipFill>
          <a:blip r:embed="rId4"/>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968583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EAAE9-95FC-34E4-708F-2E5FD93881A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A9A9E75-E817-5184-83F0-87ECF55A135E}"/>
              </a:ext>
            </a:extLst>
          </p:cNvPr>
          <p:cNvSpPr txBox="1"/>
          <p:nvPr/>
        </p:nvSpPr>
        <p:spPr>
          <a:xfrm>
            <a:off x="1261197" y="92673"/>
            <a:ext cx="9667631" cy="1569660"/>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Northwest Triangle – Heritage Crossings</a:t>
            </a:r>
          </a:p>
          <a:p>
            <a:pPr algn="ctr"/>
            <a:endParaRPr lang="en-US" sz="2400" b="1" u="sng" dirty="0"/>
          </a:p>
          <a:p>
            <a:pPr algn="ctr"/>
            <a:endParaRPr lang="en-US" sz="2400" b="1" u="sng" dirty="0"/>
          </a:p>
        </p:txBody>
      </p:sp>
      <p:pic>
        <p:nvPicPr>
          <p:cNvPr id="2" name="Picture 1">
            <a:extLst>
              <a:ext uri="{FF2B5EF4-FFF2-40B4-BE49-F238E27FC236}">
                <a16:creationId xmlns:a16="http://schemas.microsoft.com/office/drawing/2014/main" id="{314AC1E7-DAC8-0A4F-2BD8-E18B582FFC12}"/>
              </a:ext>
            </a:extLst>
          </p:cNvPr>
          <p:cNvPicPr>
            <a:picLocks noChangeAspect="1"/>
          </p:cNvPicPr>
          <p:nvPr/>
        </p:nvPicPr>
        <p:blipFill rotWithShape="1">
          <a:blip r:embed="rId2"/>
          <a:srcRect l="1533" t="20361" r="28403" b="11422"/>
          <a:stretch/>
        </p:blipFill>
        <p:spPr>
          <a:xfrm>
            <a:off x="1895509" y="1406774"/>
            <a:ext cx="5536793" cy="4165599"/>
          </a:xfrm>
          <a:prstGeom prst="rect">
            <a:avLst/>
          </a:prstGeom>
        </p:spPr>
      </p:pic>
      <p:sp>
        <p:nvSpPr>
          <p:cNvPr id="4" name="TextBox 3">
            <a:extLst>
              <a:ext uri="{FF2B5EF4-FFF2-40B4-BE49-F238E27FC236}">
                <a16:creationId xmlns:a16="http://schemas.microsoft.com/office/drawing/2014/main" id="{D95C56D6-5EAB-F4F5-5E16-DCD772EEED76}"/>
              </a:ext>
            </a:extLst>
          </p:cNvPr>
          <p:cNvSpPr txBox="1"/>
          <p:nvPr/>
        </p:nvSpPr>
        <p:spPr>
          <a:xfrm>
            <a:off x="7432303" y="1662333"/>
            <a:ext cx="4759697" cy="3416320"/>
          </a:xfrm>
          <a:prstGeom prst="rect">
            <a:avLst/>
          </a:prstGeom>
          <a:noFill/>
        </p:spPr>
        <p:txBody>
          <a:bodyPr wrap="square" rtlCol="0">
            <a:spAutoFit/>
          </a:bodyPr>
          <a:lstStyle/>
          <a:p>
            <a:r>
              <a:rPr lang="en-US" sz="2400" b="1" u="sng" dirty="0">
                <a:solidFill>
                  <a:srgbClr val="2E3D5D"/>
                </a:solidFill>
                <a:latin typeface="Arial" panose="020B0604020202020204" pitchFamily="34" charset="0"/>
                <a:cs typeface="Arial" panose="020B0604020202020204" pitchFamily="34" charset="0"/>
              </a:rPr>
              <a:t>Statewide Partners</a:t>
            </a:r>
          </a:p>
          <a:p>
            <a:r>
              <a:rPr lang="en-US" sz="2400" dirty="0">
                <a:solidFill>
                  <a:srgbClr val="2E3D5D"/>
                </a:solidFill>
                <a:latin typeface="Arial" panose="020B0604020202020204" pitchFamily="34" charset="0"/>
                <a:cs typeface="Arial" panose="020B0604020202020204" pitchFamily="34" charset="0"/>
              </a:rPr>
              <a:t>3-4 Phases 5-7 Buildings</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77,000 SF Commercial</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340+ Apartments</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50,000 SF Office/Flex/Event Space</a:t>
            </a:r>
          </a:p>
        </p:txBody>
      </p:sp>
      <p:pic>
        <p:nvPicPr>
          <p:cNvPr id="8" name="Picture 7">
            <a:extLst>
              <a:ext uri="{FF2B5EF4-FFF2-40B4-BE49-F238E27FC236}">
                <a16:creationId xmlns:a16="http://schemas.microsoft.com/office/drawing/2014/main" id="{B80FDA17-7407-543E-CF01-FFA12817B5D7}"/>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9" name="Picture 8" descr="A logo of a city&#10;&#10;Description automatically generated">
            <a:extLst>
              <a:ext uri="{FF2B5EF4-FFF2-40B4-BE49-F238E27FC236}">
                <a16:creationId xmlns:a16="http://schemas.microsoft.com/office/drawing/2014/main" id="{B3CDE2B9-E305-EC9E-1900-8075DBD5AD2F}"/>
              </a:ext>
            </a:extLst>
          </p:cNvPr>
          <p:cNvPicPr>
            <a:picLocks noChangeAspect="1"/>
          </p:cNvPicPr>
          <p:nvPr/>
        </p:nvPicPr>
        <p:blipFill>
          <a:blip r:embed="rId4"/>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3660674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3"/>
            <a:ext cx="9667631" cy="1569660"/>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Northwest Triangle – Heritage Crossings</a:t>
            </a:r>
          </a:p>
          <a:p>
            <a:pPr algn="ctr"/>
            <a:endParaRPr lang="en-US" sz="2400" b="1" u="sng" dirty="0"/>
          </a:p>
          <a:p>
            <a:pPr algn="ctr"/>
            <a:endParaRPr lang="en-US" sz="2400" b="1" u="sng" dirty="0"/>
          </a:p>
        </p:txBody>
      </p:sp>
      <p:sp>
        <p:nvSpPr>
          <p:cNvPr id="4" name="TextBox 3">
            <a:extLst>
              <a:ext uri="{FF2B5EF4-FFF2-40B4-BE49-F238E27FC236}">
                <a16:creationId xmlns:a16="http://schemas.microsoft.com/office/drawing/2014/main" id="{AB0A4E8A-FD13-51E0-6CC7-8E06917F5ACB}"/>
              </a:ext>
            </a:extLst>
          </p:cNvPr>
          <p:cNvSpPr txBox="1"/>
          <p:nvPr/>
        </p:nvSpPr>
        <p:spPr>
          <a:xfrm>
            <a:off x="7695764" y="1416150"/>
            <a:ext cx="4496236" cy="3785652"/>
          </a:xfrm>
          <a:prstGeom prst="rect">
            <a:avLst/>
          </a:prstGeom>
          <a:noFill/>
        </p:spPr>
        <p:txBody>
          <a:bodyPr wrap="square" rtlCol="0">
            <a:spAutoFit/>
          </a:bodyPr>
          <a:lstStyle/>
          <a:p>
            <a:r>
              <a:rPr lang="en-US" sz="2400" b="1" u="sng" dirty="0">
                <a:solidFill>
                  <a:srgbClr val="2E3D5D"/>
                </a:solidFill>
                <a:latin typeface="Arial" panose="020B0604020202020204" pitchFamily="34" charset="0"/>
                <a:cs typeface="Arial" panose="020B0604020202020204" pitchFamily="34" charset="0"/>
              </a:rPr>
              <a:t>Statewide Partners</a:t>
            </a:r>
          </a:p>
          <a:p>
            <a:r>
              <a:rPr lang="en-US" sz="2400" dirty="0">
                <a:solidFill>
                  <a:srgbClr val="2E3D5D"/>
                </a:solidFill>
                <a:latin typeface="Arial" panose="020B0604020202020204" pitchFamily="34" charset="0"/>
                <a:cs typeface="Arial" panose="020B0604020202020204" pitchFamily="34" charset="0"/>
              </a:rPr>
              <a:t>Phase I – NOW</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139 Apartments</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20,000 SF Retail 1</a:t>
            </a:r>
            <a:r>
              <a:rPr lang="en-US" sz="2400" baseline="30000" dirty="0">
                <a:solidFill>
                  <a:srgbClr val="2E3D5D"/>
                </a:solidFill>
                <a:latin typeface="Arial" panose="020B0604020202020204" pitchFamily="34" charset="0"/>
                <a:cs typeface="Arial" panose="020B0604020202020204" pitchFamily="34" charset="0"/>
              </a:rPr>
              <a:t>st</a:t>
            </a:r>
            <a:r>
              <a:rPr lang="en-US" sz="2400" dirty="0">
                <a:solidFill>
                  <a:srgbClr val="2E3D5D"/>
                </a:solidFill>
                <a:latin typeface="Arial" panose="020B0604020202020204" pitchFamily="34" charset="0"/>
                <a:cs typeface="Arial" panose="020B0604020202020204" pitchFamily="34" charset="0"/>
              </a:rPr>
              <a:t> Floor</a:t>
            </a:r>
          </a:p>
          <a:p>
            <a:endParaRPr lang="en-US" sz="2400" dirty="0">
              <a:solidFill>
                <a:srgbClr val="2E3D5D"/>
              </a:solidFill>
              <a:latin typeface="Arial" panose="020B0604020202020204" pitchFamily="34" charset="0"/>
              <a:cs typeface="Arial" panose="020B0604020202020204" pitchFamily="34" charset="0"/>
            </a:endParaRPr>
          </a:p>
          <a:p>
            <a:r>
              <a:rPr lang="en-US" sz="2400" dirty="0">
                <a:solidFill>
                  <a:srgbClr val="2E3D5D"/>
                </a:solidFill>
                <a:latin typeface="Arial" panose="020B0604020202020204" pitchFamily="34" charset="0"/>
                <a:cs typeface="Arial" panose="020B0604020202020204" pitchFamily="34" charset="0"/>
              </a:rPr>
              <a:t>6.5  Story Height</a:t>
            </a:r>
          </a:p>
          <a:p>
            <a:endParaRPr lang="en-US" sz="2400" dirty="0"/>
          </a:p>
          <a:p>
            <a:endParaRPr lang="en-US" sz="2400" dirty="0"/>
          </a:p>
        </p:txBody>
      </p:sp>
      <p:pic>
        <p:nvPicPr>
          <p:cNvPr id="8" name="Picture 7">
            <a:extLst>
              <a:ext uri="{FF2B5EF4-FFF2-40B4-BE49-F238E27FC236}">
                <a16:creationId xmlns:a16="http://schemas.microsoft.com/office/drawing/2014/main" id="{7EFF5AAA-75BB-75FA-9C60-8E201F22E7BE}"/>
              </a:ext>
            </a:extLst>
          </p:cNvPr>
          <p:cNvPicPr>
            <a:picLocks noChangeAspect="1"/>
          </p:cNvPicPr>
          <p:nvPr/>
        </p:nvPicPr>
        <p:blipFill rotWithShape="1">
          <a:blip r:embed="rId2"/>
          <a:srcRect l="7510" t="13846" r="23077" b="6297"/>
          <a:stretch/>
        </p:blipFill>
        <p:spPr>
          <a:xfrm>
            <a:off x="1524000" y="1294319"/>
            <a:ext cx="6171763" cy="3816429"/>
          </a:xfrm>
          <a:prstGeom prst="rect">
            <a:avLst/>
          </a:prstGeom>
        </p:spPr>
      </p:pic>
      <p:pic>
        <p:nvPicPr>
          <p:cNvPr id="5" name="Picture 4">
            <a:extLst>
              <a:ext uri="{FF2B5EF4-FFF2-40B4-BE49-F238E27FC236}">
                <a16:creationId xmlns:a16="http://schemas.microsoft.com/office/drawing/2014/main" id="{74DB09F2-50C2-10EC-418F-E53482DC5766}"/>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9" name="Picture 8" descr="A logo of a city&#10;&#10;Description automatically generated">
            <a:extLst>
              <a:ext uri="{FF2B5EF4-FFF2-40B4-BE49-F238E27FC236}">
                <a16:creationId xmlns:a16="http://schemas.microsoft.com/office/drawing/2014/main" id="{34A7B8D3-E341-54B3-CB57-3A89F008F4A6}"/>
              </a:ext>
            </a:extLst>
          </p:cNvPr>
          <p:cNvPicPr>
            <a:picLocks noChangeAspect="1"/>
          </p:cNvPicPr>
          <p:nvPr/>
        </p:nvPicPr>
        <p:blipFill>
          <a:blip r:embed="rId4"/>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1782974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3"/>
            <a:ext cx="9667631" cy="1569660"/>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Heritage Crossings</a:t>
            </a:r>
          </a:p>
          <a:p>
            <a:pPr algn="ctr"/>
            <a:endParaRPr lang="en-US" sz="2400" b="1" u="sng" dirty="0"/>
          </a:p>
          <a:p>
            <a:pPr algn="ctr"/>
            <a:endParaRPr lang="en-US" sz="2400" b="1" u="sng" dirty="0"/>
          </a:p>
        </p:txBody>
      </p:sp>
      <p:pic>
        <p:nvPicPr>
          <p:cNvPr id="8" name="Picture 7">
            <a:extLst>
              <a:ext uri="{FF2B5EF4-FFF2-40B4-BE49-F238E27FC236}">
                <a16:creationId xmlns:a16="http://schemas.microsoft.com/office/drawing/2014/main" id="{7EFF5AAA-75BB-75FA-9C60-8E201F22E7BE}"/>
              </a:ext>
            </a:extLst>
          </p:cNvPr>
          <p:cNvPicPr>
            <a:picLocks noChangeAspect="1"/>
          </p:cNvPicPr>
          <p:nvPr/>
        </p:nvPicPr>
        <p:blipFill>
          <a:blip r:embed="rId2"/>
          <a:srcRect l="5286" r="5286"/>
          <a:stretch/>
        </p:blipFill>
        <p:spPr>
          <a:xfrm>
            <a:off x="358346" y="1134798"/>
            <a:ext cx="7058455" cy="4364733"/>
          </a:xfrm>
          <a:prstGeom prst="rect">
            <a:avLst/>
          </a:prstGeom>
        </p:spPr>
      </p:pic>
      <p:pic>
        <p:nvPicPr>
          <p:cNvPr id="5" name="Picture 4">
            <a:extLst>
              <a:ext uri="{FF2B5EF4-FFF2-40B4-BE49-F238E27FC236}">
                <a16:creationId xmlns:a16="http://schemas.microsoft.com/office/drawing/2014/main" id="{79CA9B6A-B734-0CC7-30DA-59318C0F29B6}"/>
              </a:ext>
            </a:extLst>
          </p:cNvPr>
          <p:cNvPicPr>
            <a:picLocks noChangeAspect="1"/>
          </p:cNvPicPr>
          <p:nvPr/>
        </p:nvPicPr>
        <p:blipFill>
          <a:blip r:embed="rId3"/>
          <a:stretch>
            <a:fillRect/>
          </a:stretch>
        </p:blipFill>
        <p:spPr>
          <a:xfrm>
            <a:off x="7416800" y="3885252"/>
            <a:ext cx="3251200" cy="1575323"/>
          </a:xfrm>
          <a:prstGeom prst="rect">
            <a:avLst/>
          </a:prstGeom>
        </p:spPr>
      </p:pic>
      <p:pic>
        <p:nvPicPr>
          <p:cNvPr id="10" name="Picture 9">
            <a:extLst>
              <a:ext uri="{FF2B5EF4-FFF2-40B4-BE49-F238E27FC236}">
                <a16:creationId xmlns:a16="http://schemas.microsoft.com/office/drawing/2014/main" id="{8E36764D-52D2-6EB6-7146-F73793752FB3}"/>
              </a:ext>
            </a:extLst>
          </p:cNvPr>
          <p:cNvPicPr>
            <a:picLocks noChangeAspect="1"/>
          </p:cNvPicPr>
          <p:nvPr/>
        </p:nvPicPr>
        <p:blipFill>
          <a:blip r:embed="rId4"/>
          <a:stretch>
            <a:fillRect/>
          </a:stretch>
        </p:blipFill>
        <p:spPr>
          <a:xfrm>
            <a:off x="7416800" y="2381693"/>
            <a:ext cx="3251200" cy="1545193"/>
          </a:xfrm>
          <a:prstGeom prst="rect">
            <a:avLst/>
          </a:prstGeom>
        </p:spPr>
      </p:pic>
      <p:pic>
        <p:nvPicPr>
          <p:cNvPr id="12" name="Picture 11">
            <a:extLst>
              <a:ext uri="{FF2B5EF4-FFF2-40B4-BE49-F238E27FC236}">
                <a16:creationId xmlns:a16="http://schemas.microsoft.com/office/drawing/2014/main" id="{D7DF8ABE-CE15-D795-92CE-C036FC4029D3}"/>
              </a:ext>
            </a:extLst>
          </p:cNvPr>
          <p:cNvPicPr>
            <a:picLocks noChangeAspect="1"/>
          </p:cNvPicPr>
          <p:nvPr/>
        </p:nvPicPr>
        <p:blipFill>
          <a:blip r:embed="rId5"/>
          <a:stretch>
            <a:fillRect/>
          </a:stretch>
        </p:blipFill>
        <p:spPr>
          <a:xfrm>
            <a:off x="7529513" y="1133812"/>
            <a:ext cx="3025775" cy="1247880"/>
          </a:xfrm>
          <a:prstGeom prst="rect">
            <a:avLst/>
          </a:prstGeom>
        </p:spPr>
      </p:pic>
      <p:pic>
        <p:nvPicPr>
          <p:cNvPr id="4" name="Picture 3">
            <a:extLst>
              <a:ext uri="{FF2B5EF4-FFF2-40B4-BE49-F238E27FC236}">
                <a16:creationId xmlns:a16="http://schemas.microsoft.com/office/drawing/2014/main" id="{20DD64CA-AC98-4C93-A4E5-EAB4A9BDEB00}"/>
              </a:ext>
            </a:extLst>
          </p:cNvPr>
          <p:cNvPicPr>
            <a:picLocks noChangeAspect="1"/>
          </p:cNvPicPr>
          <p:nvPr/>
        </p:nvPicPr>
        <p:blipFill rotWithShape="1">
          <a:blip r:embed="rId6">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2" name="Picture 1" descr="A logo of a city&#10;&#10;Description automatically generated">
            <a:extLst>
              <a:ext uri="{FF2B5EF4-FFF2-40B4-BE49-F238E27FC236}">
                <a16:creationId xmlns:a16="http://schemas.microsoft.com/office/drawing/2014/main" id="{A353EAF1-1BC5-882D-8390-384F6DCBC104}"/>
              </a:ext>
            </a:extLst>
          </p:cNvPr>
          <p:cNvPicPr>
            <a:picLocks noChangeAspect="1"/>
          </p:cNvPicPr>
          <p:nvPr/>
        </p:nvPicPr>
        <p:blipFill>
          <a:blip r:embed="rId7"/>
          <a:stretch>
            <a:fillRect/>
          </a:stretch>
        </p:blipFill>
        <p:spPr>
          <a:xfrm>
            <a:off x="1524001" y="5675166"/>
            <a:ext cx="2062385" cy="1144052"/>
          </a:xfrm>
          <a:prstGeom prst="rect">
            <a:avLst/>
          </a:prstGeom>
        </p:spPr>
      </p:pic>
    </p:spTree>
    <p:extLst>
      <p:ext uri="{BB962C8B-B14F-4D97-AF65-F5344CB8AC3E}">
        <p14:creationId xmlns:p14="http://schemas.microsoft.com/office/powerpoint/2010/main" val="3193344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265593-02A8-21EE-D339-6EE2AD786E92}"/>
              </a:ext>
            </a:extLst>
          </p:cNvPr>
          <p:cNvPicPr>
            <a:picLocks noChangeAspect="1"/>
          </p:cNvPicPr>
          <p:nvPr/>
        </p:nvPicPr>
        <p:blipFill rotWithShape="1">
          <a:blip r:embed="rId2"/>
          <a:srcRect l="20697" t="29673" r="18760" b="5917"/>
          <a:stretch/>
        </p:blipFill>
        <p:spPr>
          <a:xfrm>
            <a:off x="1868737" y="1054582"/>
            <a:ext cx="8219161" cy="4697545"/>
          </a:xfrm>
          <a:prstGeom prst="rect">
            <a:avLst/>
          </a:prstGeom>
        </p:spPr>
      </p:pic>
      <p:sp>
        <p:nvSpPr>
          <p:cNvPr id="7" name="TextBox 6">
            <a:extLst>
              <a:ext uri="{FF2B5EF4-FFF2-40B4-BE49-F238E27FC236}">
                <a16:creationId xmlns:a16="http://schemas.microsoft.com/office/drawing/2014/main" id="{6567588D-7601-2F78-9264-602DF05F8170}"/>
              </a:ext>
            </a:extLst>
          </p:cNvPr>
          <p:cNvSpPr txBox="1"/>
          <p:nvPr/>
        </p:nvSpPr>
        <p:spPr>
          <a:xfrm>
            <a:off x="1261197" y="92671"/>
            <a:ext cx="9667631" cy="1200329"/>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Dentsply Campus</a:t>
            </a:r>
          </a:p>
          <a:p>
            <a:pPr algn="ctr"/>
            <a:endParaRPr lang="en-US" sz="2400" b="1" u="sng" dirty="0"/>
          </a:p>
        </p:txBody>
      </p:sp>
      <p:pic>
        <p:nvPicPr>
          <p:cNvPr id="4" name="Picture 3">
            <a:extLst>
              <a:ext uri="{FF2B5EF4-FFF2-40B4-BE49-F238E27FC236}">
                <a16:creationId xmlns:a16="http://schemas.microsoft.com/office/drawing/2014/main" id="{AB2E9A1E-6B1B-4F86-D2FB-DC6912194ACE}"/>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2" name="Picture 1" descr="A logo of a city&#10;&#10;Description automatically generated">
            <a:extLst>
              <a:ext uri="{FF2B5EF4-FFF2-40B4-BE49-F238E27FC236}">
                <a16:creationId xmlns:a16="http://schemas.microsoft.com/office/drawing/2014/main" id="{0687E627-329C-ED83-7BB3-3FA9BEBAADB8}"/>
              </a:ext>
            </a:extLst>
          </p:cNvPr>
          <p:cNvPicPr>
            <a:picLocks noChangeAspect="1"/>
          </p:cNvPicPr>
          <p:nvPr/>
        </p:nvPicPr>
        <p:blipFill>
          <a:blip r:embed="rId4"/>
          <a:stretch>
            <a:fillRect/>
          </a:stretch>
        </p:blipFill>
        <p:spPr>
          <a:xfrm>
            <a:off x="1524001" y="5675166"/>
            <a:ext cx="2062385" cy="1144052"/>
          </a:xfrm>
          <a:prstGeom prst="rect">
            <a:avLst/>
          </a:prstGeom>
        </p:spPr>
      </p:pic>
    </p:spTree>
    <p:extLst>
      <p:ext uri="{BB962C8B-B14F-4D97-AF65-F5344CB8AC3E}">
        <p14:creationId xmlns:p14="http://schemas.microsoft.com/office/powerpoint/2010/main" val="3527061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4211A-4CC8-254B-FC22-9A977817E0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E40A4C-73C6-EA50-FCEE-4C06C06278DF}"/>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sp>
        <p:nvSpPr>
          <p:cNvPr id="7" name="TextBox 6">
            <a:extLst>
              <a:ext uri="{FF2B5EF4-FFF2-40B4-BE49-F238E27FC236}">
                <a16:creationId xmlns:a16="http://schemas.microsoft.com/office/drawing/2014/main" id="{B9BBE485-5A85-BD84-CB26-CE6F67373239}"/>
              </a:ext>
            </a:extLst>
          </p:cNvPr>
          <p:cNvSpPr txBox="1"/>
          <p:nvPr/>
        </p:nvSpPr>
        <p:spPr>
          <a:xfrm>
            <a:off x="1261197" y="92671"/>
            <a:ext cx="9667631" cy="1200329"/>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Dentsply Campus</a:t>
            </a:r>
          </a:p>
          <a:p>
            <a:pPr algn="ctr"/>
            <a:endParaRPr lang="en-US" sz="2400" b="1" u="sng" dirty="0"/>
          </a:p>
        </p:txBody>
      </p:sp>
      <p:pic>
        <p:nvPicPr>
          <p:cNvPr id="2" name="Picture 1" descr="A logo of a city&#10;&#10;Description automatically generated">
            <a:extLst>
              <a:ext uri="{FF2B5EF4-FFF2-40B4-BE49-F238E27FC236}">
                <a16:creationId xmlns:a16="http://schemas.microsoft.com/office/drawing/2014/main" id="{9009CE22-40A3-E662-EFD5-56EC606A84A2}"/>
              </a:ext>
            </a:extLst>
          </p:cNvPr>
          <p:cNvPicPr>
            <a:picLocks noChangeAspect="1"/>
          </p:cNvPicPr>
          <p:nvPr/>
        </p:nvPicPr>
        <p:blipFill>
          <a:blip r:embed="rId3"/>
          <a:stretch>
            <a:fillRect/>
          </a:stretch>
        </p:blipFill>
        <p:spPr>
          <a:xfrm>
            <a:off x="1524001" y="5766475"/>
            <a:ext cx="2062385" cy="1144052"/>
          </a:xfrm>
          <a:prstGeom prst="rect">
            <a:avLst/>
          </a:prstGeom>
        </p:spPr>
      </p:pic>
      <p:pic>
        <p:nvPicPr>
          <p:cNvPr id="6" name="Picture 5">
            <a:extLst>
              <a:ext uri="{FF2B5EF4-FFF2-40B4-BE49-F238E27FC236}">
                <a16:creationId xmlns:a16="http://schemas.microsoft.com/office/drawing/2014/main" id="{B2CED58E-2B48-BB32-F3FF-616D56ED9C17}"/>
              </a:ext>
            </a:extLst>
          </p:cNvPr>
          <p:cNvPicPr>
            <a:picLocks noChangeAspect="1"/>
          </p:cNvPicPr>
          <p:nvPr/>
        </p:nvPicPr>
        <p:blipFill>
          <a:blip r:embed="rId4"/>
          <a:stretch>
            <a:fillRect/>
          </a:stretch>
        </p:blipFill>
        <p:spPr>
          <a:xfrm>
            <a:off x="1524000" y="863005"/>
            <a:ext cx="9144000" cy="4406619"/>
          </a:xfrm>
          <a:prstGeom prst="rect">
            <a:avLst/>
          </a:prstGeom>
        </p:spPr>
      </p:pic>
      <p:sp>
        <p:nvSpPr>
          <p:cNvPr id="8" name="TextBox 7">
            <a:extLst>
              <a:ext uri="{FF2B5EF4-FFF2-40B4-BE49-F238E27FC236}">
                <a16:creationId xmlns:a16="http://schemas.microsoft.com/office/drawing/2014/main" id="{6A796817-CC6D-9785-1D98-20AA964D5CE0}"/>
              </a:ext>
            </a:extLst>
          </p:cNvPr>
          <p:cNvSpPr txBox="1"/>
          <p:nvPr/>
        </p:nvSpPr>
        <p:spPr>
          <a:xfrm>
            <a:off x="1781335" y="5256157"/>
            <a:ext cx="2853604" cy="379656"/>
          </a:xfrm>
          <a:prstGeom prst="rect">
            <a:avLst/>
          </a:prstGeom>
          <a:noFill/>
        </p:spPr>
        <p:txBody>
          <a:bodyPr wrap="square" rtlCol="0">
            <a:spAutoFit/>
          </a:bodyPr>
          <a:lstStyle/>
          <a:p>
            <a:r>
              <a:rPr lang="en-US" sz="1867" dirty="0"/>
              <a:t>178 Workforce Apts.</a:t>
            </a:r>
          </a:p>
        </p:txBody>
      </p:sp>
      <p:sp>
        <p:nvSpPr>
          <p:cNvPr id="9" name="Oval 8">
            <a:extLst>
              <a:ext uri="{FF2B5EF4-FFF2-40B4-BE49-F238E27FC236}">
                <a16:creationId xmlns:a16="http://schemas.microsoft.com/office/drawing/2014/main" id="{106FD515-AFA0-D549-6F1C-93C81B24D414}"/>
              </a:ext>
            </a:extLst>
          </p:cNvPr>
          <p:cNvSpPr/>
          <p:nvPr/>
        </p:nvSpPr>
        <p:spPr>
          <a:xfrm>
            <a:off x="1582231" y="5327254"/>
            <a:ext cx="265472" cy="2359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a:extLst>
              <a:ext uri="{FF2B5EF4-FFF2-40B4-BE49-F238E27FC236}">
                <a16:creationId xmlns:a16="http://schemas.microsoft.com/office/drawing/2014/main" id="{D792C5C1-7E24-F6C2-1EEA-60D9A460FDE8}"/>
              </a:ext>
            </a:extLst>
          </p:cNvPr>
          <p:cNvSpPr/>
          <p:nvPr/>
        </p:nvSpPr>
        <p:spPr>
          <a:xfrm>
            <a:off x="4011111" y="5350087"/>
            <a:ext cx="265472" cy="23597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a:extLst>
              <a:ext uri="{FF2B5EF4-FFF2-40B4-BE49-F238E27FC236}">
                <a16:creationId xmlns:a16="http://schemas.microsoft.com/office/drawing/2014/main" id="{7275B12D-53A9-09F9-369E-B10908553426}"/>
              </a:ext>
            </a:extLst>
          </p:cNvPr>
          <p:cNvSpPr txBox="1"/>
          <p:nvPr/>
        </p:nvSpPr>
        <p:spPr>
          <a:xfrm>
            <a:off x="4307745" y="5238119"/>
            <a:ext cx="2490601" cy="666977"/>
          </a:xfrm>
          <a:prstGeom prst="rect">
            <a:avLst/>
          </a:prstGeom>
          <a:noFill/>
        </p:spPr>
        <p:txBody>
          <a:bodyPr wrap="square" rtlCol="0">
            <a:spAutoFit/>
          </a:bodyPr>
          <a:lstStyle/>
          <a:p>
            <a:r>
              <a:rPr lang="en-US" sz="1867" dirty="0"/>
              <a:t>29,000 SF Retail Space</a:t>
            </a:r>
          </a:p>
        </p:txBody>
      </p:sp>
      <p:sp>
        <p:nvSpPr>
          <p:cNvPr id="12" name="Oval 11">
            <a:extLst>
              <a:ext uri="{FF2B5EF4-FFF2-40B4-BE49-F238E27FC236}">
                <a16:creationId xmlns:a16="http://schemas.microsoft.com/office/drawing/2014/main" id="{77CC6E4C-A2AE-1E28-63DB-2731031E2AC8}"/>
              </a:ext>
            </a:extLst>
          </p:cNvPr>
          <p:cNvSpPr/>
          <p:nvPr/>
        </p:nvSpPr>
        <p:spPr>
          <a:xfrm>
            <a:off x="6696771" y="5317041"/>
            <a:ext cx="265472" cy="235975"/>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TextBox 14">
            <a:extLst>
              <a:ext uri="{FF2B5EF4-FFF2-40B4-BE49-F238E27FC236}">
                <a16:creationId xmlns:a16="http://schemas.microsoft.com/office/drawing/2014/main" id="{ED0111A6-EEE1-84ED-E7CA-6D0F0DF1610E}"/>
              </a:ext>
            </a:extLst>
          </p:cNvPr>
          <p:cNvSpPr txBox="1"/>
          <p:nvPr/>
        </p:nvSpPr>
        <p:spPr>
          <a:xfrm>
            <a:off x="7060327" y="5197084"/>
            <a:ext cx="3127613" cy="420564"/>
          </a:xfrm>
          <a:prstGeom prst="rect">
            <a:avLst/>
          </a:prstGeom>
          <a:noFill/>
        </p:spPr>
        <p:txBody>
          <a:bodyPr wrap="square" rtlCol="0">
            <a:spAutoFit/>
          </a:bodyPr>
          <a:lstStyle/>
          <a:p>
            <a:r>
              <a:rPr lang="en-US" sz="2133" dirty="0"/>
              <a:t>100,000 SF Storage</a:t>
            </a:r>
          </a:p>
        </p:txBody>
      </p:sp>
      <p:sp>
        <p:nvSpPr>
          <p:cNvPr id="16" name="Oval 15">
            <a:extLst>
              <a:ext uri="{FF2B5EF4-FFF2-40B4-BE49-F238E27FC236}">
                <a16:creationId xmlns:a16="http://schemas.microsoft.com/office/drawing/2014/main" id="{5B55AA61-6BED-EA74-3D56-A0A46D840EDE}"/>
              </a:ext>
            </a:extLst>
          </p:cNvPr>
          <p:cNvSpPr/>
          <p:nvPr/>
        </p:nvSpPr>
        <p:spPr>
          <a:xfrm>
            <a:off x="6696771" y="5648489"/>
            <a:ext cx="265472" cy="235975"/>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a:extLst>
              <a:ext uri="{FF2B5EF4-FFF2-40B4-BE49-F238E27FC236}">
                <a16:creationId xmlns:a16="http://schemas.microsoft.com/office/drawing/2014/main" id="{D3273459-503E-EA86-DDB8-42CFBD950FE5}"/>
              </a:ext>
            </a:extLst>
          </p:cNvPr>
          <p:cNvSpPr txBox="1"/>
          <p:nvPr/>
        </p:nvSpPr>
        <p:spPr>
          <a:xfrm>
            <a:off x="7060326" y="5553016"/>
            <a:ext cx="3127613" cy="420564"/>
          </a:xfrm>
          <a:prstGeom prst="rect">
            <a:avLst/>
          </a:prstGeom>
          <a:noFill/>
        </p:spPr>
        <p:txBody>
          <a:bodyPr wrap="square" rtlCol="0">
            <a:spAutoFit/>
          </a:bodyPr>
          <a:lstStyle/>
          <a:p>
            <a:r>
              <a:rPr lang="en-US" sz="2133" dirty="0"/>
              <a:t>62 Townhomes</a:t>
            </a:r>
          </a:p>
        </p:txBody>
      </p:sp>
    </p:spTree>
    <p:extLst>
      <p:ext uri="{BB962C8B-B14F-4D97-AF65-F5344CB8AC3E}">
        <p14:creationId xmlns:p14="http://schemas.microsoft.com/office/powerpoint/2010/main" val="3477870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4" y="5931879"/>
            <a:ext cx="12190025" cy="926123"/>
          </a:xfrm>
          <a:prstGeom prst="rect">
            <a:avLst/>
          </a:prstGeom>
        </p:spPr>
      </p:pic>
      <p:sp>
        <p:nvSpPr>
          <p:cNvPr id="7" name="TextBox 6">
            <a:extLst>
              <a:ext uri="{FF2B5EF4-FFF2-40B4-BE49-F238E27FC236}">
                <a16:creationId xmlns:a16="http://schemas.microsoft.com/office/drawing/2014/main" id="{6567588D-7601-2F78-9264-602DF05F8170}"/>
              </a:ext>
            </a:extLst>
          </p:cNvPr>
          <p:cNvSpPr txBox="1"/>
          <p:nvPr/>
        </p:nvSpPr>
        <p:spPr>
          <a:xfrm>
            <a:off x="1261197" y="92671"/>
            <a:ext cx="9667631" cy="1200329"/>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Dentsply Campus</a:t>
            </a:r>
          </a:p>
          <a:p>
            <a:pPr algn="ctr"/>
            <a:endParaRPr lang="en-US" sz="2400" b="1" u="sng" dirty="0"/>
          </a:p>
        </p:txBody>
      </p:sp>
      <p:pic>
        <p:nvPicPr>
          <p:cNvPr id="4" name="Picture 3" descr="Aerial view of a city&#10;&#10;Description automatically generated with medium confidence">
            <a:extLst>
              <a:ext uri="{FF2B5EF4-FFF2-40B4-BE49-F238E27FC236}">
                <a16:creationId xmlns:a16="http://schemas.microsoft.com/office/drawing/2014/main" id="{A0220D59-85C3-73B4-B173-4054ED3B380F}"/>
              </a:ext>
            </a:extLst>
          </p:cNvPr>
          <p:cNvPicPr>
            <a:picLocks noChangeAspect="1"/>
          </p:cNvPicPr>
          <p:nvPr/>
        </p:nvPicPr>
        <p:blipFill>
          <a:blip r:embed="rId3"/>
          <a:srcRect t="21853"/>
          <a:stretch/>
        </p:blipFill>
        <p:spPr>
          <a:xfrm>
            <a:off x="1410486" y="1211973"/>
            <a:ext cx="9369049" cy="4112697"/>
          </a:xfrm>
          <a:prstGeom prst="rect">
            <a:avLst/>
          </a:prstGeom>
        </p:spPr>
      </p:pic>
      <p:pic>
        <p:nvPicPr>
          <p:cNvPr id="2" name="Picture 1" descr="A logo of a city&#10;&#10;Description automatically generated">
            <a:extLst>
              <a:ext uri="{FF2B5EF4-FFF2-40B4-BE49-F238E27FC236}">
                <a16:creationId xmlns:a16="http://schemas.microsoft.com/office/drawing/2014/main" id="{E4043A8C-115B-8E8E-E820-402380C9EAAD}"/>
              </a:ext>
            </a:extLst>
          </p:cNvPr>
          <p:cNvPicPr>
            <a:picLocks noChangeAspect="1"/>
          </p:cNvPicPr>
          <p:nvPr/>
        </p:nvPicPr>
        <p:blipFill>
          <a:blip r:embed="rId4"/>
          <a:stretch>
            <a:fillRect/>
          </a:stretch>
        </p:blipFill>
        <p:spPr>
          <a:xfrm>
            <a:off x="1524001" y="5675166"/>
            <a:ext cx="2062385" cy="1144052"/>
          </a:xfrm>
          <a:prstGeom prst="rect">
            <a:avLst/>
          </a:prstGeom>
        </p:spPr>
      </p:pic>
    </p:spTree>
    <p:extLst>
      <p:ext uri="{BB962C8B-B14F-4D97-AF65-F5344CB8AC3E}">
        <p14:creationId xmlns:p14="http://schemas.microsoft.com/office/powerpoint/2010/main" val="1625919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4"/>
            <a:ext cx="9667631" cy="830997"/>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Blighted Property &amp; Vacant Lot Redevelopment</a:t>
            </a:r>
          </a:p>
        </p:txBody>
      </p:sp>
      <p:pic>
        <p:nvPicPr>
          <p:cNvPr id="8" name="Picture 7">
            <a:extLst>
              <a:ext uri="{FF2B5EF4-FFF2-40B4-BE49-F238E27FC236}">
                <a16:creationId xmlns:a16="http://schemas.microsoft.com/office/drawing/2014/main" id="{1EC8512C-0677-F980-D8AB-B589E3323A04}"/>
              </a:ext>
            </a:extLst>
          </p:cNvPr>
          <p:cNvPicPr>
            <a:picLocks noChangeAspect="1"/>
          </p:cNvPicPr>
          <p:nvPr/>
        </p:nvPicPr>
        <p:blipFill>
          <a:blip r:embed="rId2"/>
          <a:stretch>
            <a:fillRect/>
          </a:stretch>
        </p:blipFill>
        <p:spPr>
          <a:xfrm>
            <a:off x="1524001" y="1188845"/>
            <a:ext cx="4856556" cy="4291353"/>
          </a:xfrm>
          <a:prstGeom prst="rect">
            <a:avLst/>
          </a:prstGeom>
        </p:spPr>
      </p:pic>
      <p:pic>
        <p:nvPicPr>
          <p:cNvPr id="10" name="Picture 9">
            <a:extLst>
              <a:ext uri="{FF2B5EF4-FFF2-40B4-BE49-F238E27FC236}">
                <a16:creationId xmlns:a16="http://schemas.microsoft.com/office/drawing/2014/main" id="{87857F6B-E97A-1AEA-381D-01997037A496}"/>
              </a:ext>
            </a:extLst>
          </p:cNvPr>
          <p:cNvPicPr>
            <a:picLocks noChangeAspect="1"/>
          </p:cNvPicPr>
          <p:nvPr/>
        </p:nvPicPr>
        <p:blipFill>
          <a:blip r:embed="rId3"/>
          <a:stretch>
            <a:fillRect/>
          </a:stretch>
        </p:blipFill>
        <p:spPr>
          <a:xfrm>
            <a:off x="6227137" y="1211162"/>
            <a:ext cx="4439623" cy="4292724"/>
          </a:xfrm>
          <a:prstGeom prst="rect">
            <a:avLst/>
          </a:prstGeom>
        </p:spPr>
      </p:pic>
      <p:sp>
        <p:nvSpPr>
          <p:cNvPr id="2" name="TextBox 1">
            <a:extLst>
              <a:ext uri="{FF2B5EF4-FFF2-40B4-BE49-F238E27FC236}">
                <a16:creationId xmlns:a16="http://schemas.microsoft.com/office/drawing/2014/main" id="{1A4713A6-AC78-9150-2A1C-6475388FD430}"/>
              </a:ext>
            </a:extLst>
          </p:cNvPr>
          <p:cNvSpPr txBox="1"/>
          <p:nvPr/>
        </p:nvSpPr>
        <p:spPr>
          <a:xfrm>
            <a:off x="9514739" y="5134554"/>
            <a:ext cx="1152020" cy="338554"/>
          </a:xfrm>
          <a:prstGeom prst="rect">
            <a:avLst/>
          </a:prstGeom>
          <a:solidFill>
            <a:schemeClr val="bg1"/>
          </a:solidFill>
        </p:spPr>
        <p:txBody>
          <a:bodyPr wrap="square" rtlCol="0">
            <a:spAutoFit/>
          </a:bodyPr>
          <a:lstStyle/>
          <a:p>
            <a:r>
              <a:rPr lang="en-US" sz="1600" b="1" dirty="0"/>
              <a:t>324 Smith</a:t>
            </a:r>
          </a:p>
        </p:txBody>
      </p:sp>
      <p:sp>
        <p:nvSpPr>
          <p:cNvPr id="4" name="TextBox 3">
            <a:extLst>
              <a:ext uri="{FF2B5EF4-FFF2-40B4-BE49-F238E27FC236}">
                <a16:creationId xmlns:a16="http://schemas.microsoft.com/office/drawing/2014/main" id="{6CF5E4FE-2112-3CF6-94AE-359948A5FF01}"/>
              </a:ext>
            </a:extLst>
          </p:cNvPr>
          <p:cNvSpPr txBox="1"/>
          <p:nvPr/>
        </p:nvSpPr>
        <p:spPr>
          <a:xfrm>
            <a:off x="1523999" y="1188844"/>
            <a:ext cx="1393372" cy="420564"/>
          </a:xfrm>
          <a:prstGeom prst="rect">
            <a:avLst/>
          </a:prstGeom>
          <a:solidFill>
            <a:schemeClr val="bg1"/>
          </a:solidFill>
        </p:spPr>
        <p:txBody>
          <a:bodyPr wrap="square" rtlCol="0">
            <a:spAutoFit/>
          </a:bodyPr>
          <a:lstStyle/>
          <a:p>
            <a:r>
              <a:rPr lang="en-US" sz="1600" b="1" dirty="0"/>
              <a:t>539 W King</a:t>
            </a:r>
          </a:p>
          <a:p>
            <a:endParaRPr lang="en-US" sz="533" b="1" dirty="0"/>
          </a:p>
        </p:txBody>
      </p:sp>
      <p:pic>
        <p:nvPicPr>
          <p:cNvPr id="9" name="Picture 8">
            <a:extLst>
              <a:ext uri="{FF2B5EF4-FFF2-40B4-BE49-F238E27FC236}">
                <a16:creationId xmlns:a16="http://schemas.microsoft.com/office/drawing/2014/main" id="{FDD8E4A3-29DA-E1BD-26DF-CF866D84012D}"/>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11" name="Picture 10" descr="A logo of a city&#10;&#10;Description automatically generated">
            <a:extLst>
              <a:ext uri="{FF2B5EF4-FFF2-40B4-BE49-F238E27FC236}">
                <a16:creationId xmlns:a16="http://schemas.microsoft.com/office/drawing/2014/main" id="{AB37F483-7960-95E5-3716-E9AEA9CBDEEB}"/>
              </a:ext>
            </a:extLst>
          </p:cNvPr>
          <p:cNvPicPr>
            <a:picLocks noChangeAspect="1"/>
          </p:cNvPicPr>
          <p:nvPr/>
        </p:nvPicPr>
        <p:blipFill>
          <a:blip r:embed="rId5"/>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172702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4"/>
            <a:ext cx="9667631" cy="830997"/>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Blighted Property &amp; Vacant Lot Redevelopment</a:t>
            </a:r>
          </a:p>
        </p:txBody>
      </p:sp>
      <p:pic>
        <p:nvPicPr>
          <p:cNvPr id="4" name="Picture 3">
            <a:extLst>
              <a:ext uri="{FF2B5EF4-FFF2-40B4-BE49-F238E27FC236}">
                <a16:creationId xmlns:a16="http://schemas.microsoft.com/office/drawing/2014/main" id="{C96395F8-A0CF-0D8F-55C3-225BFC834FCB}"/>
              </a:ext>
            </a:extLst>
          </p:cNvPr>
          <p:cNvPicPr>
            <a:picLocks noChangeAspect="1"/>
          </p:cNvPicPr>
          <p:nvPr/>
        </p:nvPicPr>
        <p:blipFill>
          <a:blip r:embed="rId2"/>
          <a:stretch>
            <a:fillRect/>
          </a:stretch>
        </p:blipFill>
        <p:spPr>
          <a:xfrm>
            <a:off x="1524001" y="1160634"/>
            <a:ext cx="3806039" cy="4328847"/>
          </a:xfrm>
          <a:prstGeom prst="rect">
            <a:avLst/>
          </a:prstGeom>
        </p:spPr>
      </p:pic>
      <p:pic>
        <p:nvPicPr>
          <p:cNvPr id="9" name="Picture 8">
            <a:extLst>
              <a:ext uri="{FF2B5EF4-FFF2-40B4-BE49-F238E27FC236}">
                <a16:creationId xmlns:a16="http://schemas.microsoft.com/office/drawing/2014/main" id="{66A0A879-0280-4D41-FD07-CFF61B0BFB21}"/>
              </a:ext>
            </a:extLst>
          </p:cNvPr>
          <p:cNvPicPr>
            <a:picLocks noChangeAspect="1"/>
          </p:cNvPicPr>
          <p:nvPr/>
        </p:nvPicPr>
        <p:blipFill>
          <a:blip r:embed="rId3"/>
          <a:stretch>
            <a:fillRect/>
          </a:stretch>
        </p:blipFill>
        <p:spPr>
          <a:xfrm>
            <a:off x="5330039" y="1359986"/>
            <a:ext cx="5309579" cy="3959493"/>
          </a:xfrm>
          <a:prstGeom prst="rect">
            <a:avLst/>
          </a:prstGeom>
        </p:spPr>
      </p:pic>
      <p:sp>
        <p:nvSpPr>
          <p:cNvPr id="2" name="TextBox 1">
            <a:extLst>
              <a:ext uri="{FF2B5EF4-FFF2-40B4-BE49-F238E27FC236}">
                <a16:creationId xmlns:a16="http://schemas.microsoft.com/office/drawing/2014/main" id="{ACF6BFBE-2198-74B8-A0CB-B1AC815B676B}"/>
              </a:ext>
            </a:extLst>
          </p:cNvPr>
          <p:cNvSpPr txBox="1"/>
          <p:nvPr/>
        </p:nvSpPr>
        <p:spPr>
          <a:xfrm>
            <a:off x="1524001" y="1145067"/>
            <a:ext cx="1872345" cy="338554"/>
          </a:xfrm>
          <a:prstGeom prst="rect">
            <a:avLst/>
          </a:prstGeom>
          <a:solidFill>
            <a:schemeClr val="bg1"/>
          </a:solidFill>
        </p:spPr>
        <p:txBody>
          <a:bodyPr wrap="square" rtlCol="0">
            <a:spAutoFit/>
          </a:bodyPr>
          <a:lstStyle/>
          <a:p>
            <a:r>
              <a:rPr lang="en-US" sz="1600" b="1" dirty="0"/>
              <a:t>144 E Philadelphia</a:t>
            </a:r>
          </a:p>
        </p:txBody>
      </p:sp>
      <p:sp>
        <p:nvSpPr>
          <p:cNvPr id="5" name="TextBox 4">
            <a:extLst>
              <a:ext uri="{FF2B5EF4-FFF2-40B4-BE49-F238E27FC236}">
                <a16:creationId xmlns:a16="http://schemas.microsoft.com/office/drawing/2014/main" id="{60B700CA-8CCB-3929-0200-525E99EAFD2B}"/>
              </a:ext>
            </a:extLst>
          </p:cNvPr>
          <p:cNvSpPr txBox="1"/>
          <p:nvPr/>
        </p:nvSpPr>
        <p:spPr>
          <a:xfrm>
            <a:off x="5330039" y="4950147"/>
            <a:ext cx="1503680" cy="584775"/>
          </a:xfrm>
          <a:prstGeom prst="rect">
            <a:avLst/>
          </a:prstGeom>
          <a:solidFill>
            <a:schemeClr val="bg1"/>
          </a:solidFill>
        </p:spPr>
        <p:txBody>
          <a:bodyPr wrap="square" rtlCol="0">
            <a:spAutoFit/>
          </a:bodyPr>
          <a:lstStyle/>
          <a:p>
            <a:r>
              <a:rPr lang="en-US" sz="1600" b="1" dirty="0"/>
              <a:t>590 Salem Ave</a:t>
            </a:r>
          </a:p>
        </p:txBody>
      </p:sp>
      <p:pic>
        <p:nvPicPr>
          <p:cNvPr id="10" name="Picture 9">
            <a:extLst>
              <a:ext uri="{FF2B5EF4-FFF2-40B4-BE49-F238E27FC236}">
                <a16:creationId xmlns:a16="http://schemas.microsoft.com/office/drawing/2014/main" id="{261161FD-C323-D84B-A32A-F3B7BAA95723}"/>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12" name="Picture 11" descr="A logo of a city&#10;&#10;Description automatically generated">
            <a:extLst>
              <a:ext uri="{FF2B5EF4-FFF2-40B4-BE49-F238E27FC236}">
                <a16:creationId xmlns:a16="http://schemas.microsoft.com/office/drawing/2014/main" id="{C90AEA2E-32EF-4C00-B633-55A2DE193CA1}"/>
              </a:ext>
            </a:extLst>
          </p:cNvPr>
          <p:cNvPicPr>
            <a:picLocks noChangeAspect="1"/>
          </p:cNvPicPr>
          <p:nvPr/>
        </p:nvPicPr>
        <p:blipFill>
          <a:blip r:embed="rId5"/>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2820669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67588D-7601-2F78-9264-602DF05F8170}"/>
              </a:ext>
            </a:extLst>
          </p:cNvPr>
          <p:cNvSpPr txBox="1"/>
          <p:nvPr/>
        </p:nvSpPr>
        <p:spPr>
          <a:xfrm>
            <a:off x="1261197" y="92674"/>
            <a:ext cx="9667631" cy="830997"/>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Blighted Property &amp; Vacant Lot Redevelopment</a:t>
            </a:r>
          </a:p>
        </p:txBody>
      </p:sp>
      <p:pic>
        <p:nvPicPr>
          <p:cNvPr id="4" name="Picture 3">
            <a:extLst>
              <a:ext uri="{FF2B5EF4-FFF2-40B4-BE49-F238E27FC236}">
                <a16:creationId xmlns:a16="http://schemas.microsoft.com/office/drawing/2014/main" id="{A050AF1A-337A-AC6A-784D-1DF70C6EFC44}"/>
              </a:ext>
            </a:extLst>
          </p:cNvPr>
          <p:cNvPicPr>
            <a:picLocks noChangeAspect="1"/>
          </p:cNvPicPr>
          <p:nvPr/>
        </p:nvPicPr>
        <p:blipFill>
          <a:blip r:embed="rId2"/>
          <a:stretch>
            <a:fillRect/>
          </a:stretch>
        </p:blipFill>
        <p:spPr>
          <a:xfrm>
            <a:off x="6728754" y="1069793"/>
            <a:ext cx="3806356" cy="4276420"/>
          </a:xfrm>
          <a:prstGeom prst="rect">
            <a:avLst/>
          </a:prstGeom>
        </p:spPr>
      </p:pic>
      <p:pic>
        <p:nvPicPr>
          <p:cNvPr id="10" name="Picture 9">
            <a:extLst>
              <a:ext uri="{FF2B5EF4-FFF2-40B4-BE49-F238E27FC236}">
                <a16:creationId xmlns:a16="http://schemas.microsoft.com/office/drawing/2014/main" id="{E5A8AEEF-7562-789A-0798-69204B43F217}"/>
              </a:ext>
            </a:extLst>
          </p:cNvPr>
          <p:cNvPicPr>
            <a:picLocks noChangeAspect="1"/>
          </p:cNvPicPr>
          <p:nvPr/>
        </p:nvPicPr>
        <p:blipFill>
          <a:blip r:embed="rId3"/>
          <a:stretch>
            <a:fillRect/>
          </a:stretch>
        </p:blipFill>
        <p:spPr>
          <a:xfrm>
            <a:off x="1483913" y="1026689"/>
            <a:ext cx="4897561" cy="4319524"/>
          </a:xfrm>
          <a:prstGeom prst="rect">
            <a:avLst/>
          </a:prstGeom>
        </p:spPr>
      </p:pic>
      <p:sp>
        <p:nvSpPr>
          <p:cNvPr id="5" name="TextBox 4">
            <a:extLst>
              <a:ext uri="{FF2B5EF4-FFF2-40B4-BE49-F238E27FC236}">
                <a16:creationId xmlns:a16="http://schemas.microsoft.com/office/drawing/2014/main" id="{844F6E92-2DCF-D26F-D248-BDD1D7A1FB73}"/>
              </a:ext>
            </a:extLst>
          </p:cNvPr>
          <p:cNvSpPr txBox="1"/>
          <p:nvPr/>
        </p:nvSpPr>
        <p:spPr>
          <a:xfrm>
            <a:off x="4999979" y="4971137"/>
            <a:ext cx="1381495" cy="338554"/>
          </a:xfrm>
          <a:prstGeom prst="rect">
            <a:avLst/>
          </a:prstGeom>
          <a:solidFill>
            <a:schemeClr val="bg1"/>
          </a:solidFill>
        </p:spPr>
        <p:txBody>
          <a:bodyPr wrap="square" rtlCol="0">
            <a:spAutoFit/>
          </a:bodyPr>
          <a:lstStyle/>
          <a:p>
            <a:r>
              <a:rPr lang="en-US" sz="1600" b="1" dirty="0"/>
              <a:t>455 S George</a:t>
            </a:r>
          </a:p>
        </p:txBody>
      </p:sp>
      <p:sp>
        <p:nvSpPr>
          <p:cNvPr id="9" name="TextBox 8">
            <a:extLst>
              <a:ext uri="{FF2B5EF4-FFF2-40B4-BE49-F238E27FC236}">
                <a16:creationId xmlns:a16="http://schemas.microsoft.com/office/drawing/2014/main" id="{30991503-B087-BF54-698E-145555EC2F83}"/>
              </a:ext>
            </a:extLst>
          </p:cNvPr>
          <p:cNvSpPr txBox="1"/>
          <p:nvPr/>
        </p:nvSpPr>
        <p:spPr>
          <a:xfrm>
            <a:off x="8998646" y="4976881"/>
            <a:ext cx="1555897" cy="338554"/>
          </a:xfrm>
          <a:prstGeom prst="rect">
            <a:avLst/>
          </a:prstGeom>
          <a:solidFill>
            <a:schemeClr val="bg1"/>
          </a:solidFill>
        </p:spPr>
        <p:txBody>
          <a:bodyPr wrap="square" rtlCol="0">
            <a:spAutoFit/>
          </a:bodyPr>
          <a:lstStyle/>
          <a:p>
            <a:r>
              <a:rPr lang="en-US" sz="1600" b="1" dirty="0"/>
              <a:t>312 W Jackson</a:t>
            </a:r>
          </a:p>
        </p:txBody>
      </p:sp>
      <p:pic>
        <p:nvPicPr>
          <p:cNvPr id="8" name="Picture 7">
            <a:extLst>
              <a:ext uri="{FF2B5EF4-FFF2-40B4-BE49-F238E27FC236}">
                <a16:creationId xmlns:a16="http://schemas.microsoft.com/office/drawing/2014/main" id="{719C7DEC-1161-92B0-9082-3C2EFD2D906C}"/>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11" name="Picture 10" descr="A logo of a city&#10;&#10;Description automatically generated">
            <a:extLst>
              <a:ext uri="{FF2B5EF4-FFF2-40B4-BE49-F238E27FC236}">
                <a16:creationId xmlns:a16="http://schemas.microsoft.com/office/drawing/2014/main" id="{2E7D885C-9A71-2FC5-9EAB-D5F8CC11F58D}"/>
              </a:ext>
            </a:extLst>
          </p:cNvPr>
          <p:cNvPicPr>
            <a:picLocks noChangeAspect="1"/>
          </p:cNvPicPr>
          <p:nvPr/>
        </p:nvPicPr>
        <p:blipFill>
          <a:blip r:embed="rId5"/>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2576523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4057C-8870-5B84-363B-E3C15C55A63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1675189-F514-9BB1-AF79-F86785874711}"/>
              </a:ext>
            </a:extLst>
          </p:cNvPr>
          <p:cNvSpPr txBox="1"/>
          <p:nvPr/>
        </p:nvSpPr>
        <p:spPr>
          <a:xfrm>
            <a:off x="1" y="65809"/>
            <a:ext cx="12192000" cy="4154984"/>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Redevelopment Authority of the City of York</a:t>
            </a:r>
          </a:p>
          <a:p>
            <a:pPr algn="ctr"/>
            <a:r>
              <a:rPr lang="en-US" sz="2400" b="1" dirty="0">
                <a:solidFill>
                  <a:srgbClr val="2E3D5D"/>
                </a:solidFill>
                <a:latin typeface="Arial" panose="020B0604020202020204" pitchFamily="34" charset="0"/>
                <a:cs typeface="Arial" panose="020B0604020202020204" pitchFamily="34" charset="0"/>
              </a:rPr>
              <a:t>Blighted Property &amp; Vacant Lot Redevelopment</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FUTURE PLANS</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Redevelop Blighted Properties as identified by City</a:t>
            </a:r>
          </a:p>
          <a:p>
            <a:pPr algn="ctr"/>
            <a:r>
              <a:rPr lang="en-US" sz="2400" b="1" dirty="0">
                <a:solidFill>
                  <a:srgbClr val="2E3D5D"/>
                </a:solidFill>
                <a:latin typeface="Arial" panose="020B0604020202020204" pitchFamily="34" charset="0"/>
                <a:cs typeface="Arial" panose="020B0604020202020204" pitchFamily="34" charset="0"/>
              </a:rPr>
              <a:t>Create sustainability for the Authority</a:t>
            </a:r>
          </a:p>
          <a:p>
            <a:pPr algn="ctr"/>
            <a:r>
              <a:rPr lang="en-US" sz="2400" b="1" dirty="0">
                <a:solidFill>
                  <a:srgbClr val="2E3D5D"/>
                </a:solidFill>
                <a:latin typeface="Arial" panose="020B0604020202020204" pitchFamily="34" charset="0"/>
                <a:cs typeface="Arial" panose="020B0604020202020204" pitchFamily="34" charset="0"/>
              </a:rPr>
              <a:t>Facilitate / Engage in Larger Redevelopment Projects</a:t>
            </a:r>
          </a:p>
          <a:p>
            <a:pPr algn="ctr"/>
            <a:endParaRPr lang="en-US" sz="2400" b="1" dirty="0"/>
          </a:p>
          <a:p>
            <a:pPr algn="ctr"/>
            <a:endParaRPr lang="en-US" sz="2400" b="1" dirty="0"/>
          </a:p>
          <a:p>
            <a:pPr algn="ctr"/>
            <a:endParaRPr lang="en-US" sz="2400" b="1" dirty="0"/>
          </a:p>
        </p:txBody>
      </p:sp>
      <p:pic>
        <p:nvPicPr>
          <p:cNvPr id="4" name="Picture 3">
            <a:extLst>
              <a:ext uri="{FF2B5EF4-FFF2-40B4-BE49-F238E27FC236}">
                <a16:creationId xmlns:a16="http://schemas.microsoft.com/office/drawing/2014/main" id="{B63ED32D-BB42-89D4-828A-2BE5C0F9F983}"/>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1" cy="926123"/>
          </a:xfrm>
          <a:prstGeom prst="rect">
            <a:avLst/>
          </a:prstGeom>
        </p:spPr>
      </p:pic>
      <p:pic>
        <p:nvPicPr>
          <p:cNvPr id="5" name="Picture 4" descr="A logo of a city&#10;&#10;Description automatically generated">
            <a:extLst>
              <a:ext uri="{FF2B5EF4-FFF2-40B4-BE49-F238E27FC236}">
                <a16:creationId xmlns:a16="http://schemas.microsoft.com/office/drawing/2014/main" id="{F2D2D446-E730-C7B5-3637-2631B7F8836A}"/>
              </a:ext>
            </a:extLst>
          </p:cNvPr>
          <p:cNvPicPr>
            <a:picLocks noChangeAspect="1"/>
          </p:cNvPicPr>
          <p:nvPr/>
        </p:nvPicPr>
        <p:blipFill>
          <a:blip r:embed="rId3"/>
          <a:stretch>
            <a:fillRect/>
          </a:stretch>
        </p:blipFill>
        <p:spPr>
          <a:xfrm>
            <a:off x="1524001" y="5713950"/>
            <a:ext cx="2062385" cy="1144052"/>
          </a:xfrm>
          <a:prstGeom prst="rect">
            <a:avLst/>
          </a:prstGeom>
        </p:spPr>
      </p:pic>
    </p:spTree>
    <p:extLst>
      <p:ext uri="{BB962C8B-B14F-4D97-AF65-F5344CB8AC3E}">
        <p14:creationId xmlns:p14="http://schemas.microsoft.com/office/powerpoint/2010/main" val="1384954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8256D-D9D0-1B69-7697-C019F1A5175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2D35ECC-6BB4-61A0-E954-A2783D149CEB}"/>
              </a:ext>
            </a:extLst>
          </p:cNvPr>
          <p:cNvSpPr txBox="1"/>
          <p:nvPr/>
        </p:nvSpPr>
        <p:spPr>
          <a:xfrm>
            <a:off x="0" y="92673"/>
            <a:ext cx="12191999" cy="4524315"/>
          </a:xfrm>
          <a:prstGeom prst="rect">
            <a:avLst/>
          </a:prstGeom>
          <a:noFill/>
        </p:spPr>
        <p:txBody>
          <a:bodyPr wrap="square" rtlCol="0">
            <a:spAutoFit/>
          </a:bodyPr>
          <a:lstStyle/>
          <a:p>
            <a:pPr algn="ctr"/>
            <a:r>
              <a:rPr lang="en-US" sz="2400" b="1" u="sng" dirty="0">
                <a:solidFill>
                  <a:srgbClr val="2E3D5D"/>
                </a:solidFill>
                <a:latin typeface="Arial" panose="020B0604020202020204" pitchFamily="34" charset="0"/>
                <a:cs typeface="Arial" panose="020B0604020202020204" pitchFamily="34" charset="0"/>
              </a:rPr>
              <a:t>City of York</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Development Incentives</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Vision</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Opportunity Zones</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Commercial Tax Abatement (LERTA)</a:t>
            </a:r>
          </a:p>
          <a:p>
            <a:pPr algn="ctr"/>
            <a:endParaRPr lang="en-US" sz="2400" b="1" dirty="0">
              <a:solidFill>
                <a:srgbClr val="2E3D5D"/>
              </a:solidFill>
              <a:latin typeface="Arial" panose="020B0604020202020204" pitchFamily="34" charset="0"/>
              <a:cs typeface="Arial" panose="020B0604020202020204" pitchFamily="34" charset="0"/>
            </a:endParaRPr>
          </a:p>
          <a:p>
            <a:pPr algn="ctr"/>
            <a:r>
              <a:rPr lang="en-US" sz="2400" b="1" dirty="0">
                <a:solidFill>
                  <a:srgbClr val="2E3D5D"/>
                </a:solidFill>
                <a:latin typeface="Arial" panose="020B0604020202020204" pitchFamily="34" charset="0"/>
                <a:cs typeface="Arial" panose="020B0604020202020204" pitchFamily="34" charset="0"/>
              </a:rPr>
              <a:t>Residential Tax Abatement (ReTAP)</a:t>
            </a:r>
          </a:p>
          <a:p>
            <a:pPr algn="ctr"/>
            <a:endParaRPr lang="en-US" sz="2400" b="1" dirty="0"/>
          </a:p>
        </p:txBody>
      </p:sp>
      <p:pic>
        <p:nvPicPr>
          <p:cNvPr id="5" name="Picture 4">
            <a:extLst>
              <a:ext uri="{FF2B5EF4-FFF2-40B4-BE49-F238E27FC236}">
                <a16:creationId xmlns:a16="http://schemas.microsoft.com/office/drawing/2014/main" id="{0087DD9C-8403-B929-2DAB-E853EAF68A10}"/>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6" name="Picture 5" descr="Logo&#10;&#10;AI-generated content may be incorrect.">
            <a:extLst>
              <a:ext uri="{FF2B5EF4-FFF2-40B4-BE49-F238E27FC236}">
                <a16:creationId xmlns:a16="http://schemas.microsoft.com/office/drawing/2014/main" id="{46E5250C-5BDF-F879-F2F1-6E205B62E1D1}"/>
              </a:ext>
            </a:extLst>
          </p:cNvPr>
          <p:cNvPicPr>
            <a:picLocks noChangeAspect="1"/>
          </p:cNvPicPr>
          <p:nvPr/>
        </p:nvPicPr>
        <p:blipFill>
          <a:blip r:embed="rId3"/>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1281563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C0F87-35B5-9E46-FA58-55FAE2617C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CD008C5-76BA-4209-4422-9EA899E3D405}"/>
              </a:ext>
            </a:extLst>
          </p:cNvPr>
          <p:cNvPicPr>
            <a:picLocks noChangeAspect="1"/>
          </p:cNvPicPr>
          <p:nvPr/>
        </p:nvPicPr>
        <p:blipFill>
          <a:blip r:embed="rId2"/>
          <a:stretch>
            <a:fillRect/>
          </a:stretch>
        </p:blipFill>
        <p:spPr>
          <a:xfrm>
            <a:off x="2087922" y="244862"/>
            <a:ext cx="8014185" cy="5687017"/>
          </a:xfrm>
          <a:prstGeom prst="rect">
            <a:avLst/>
          </a:prstGeom>
        </p:spPr>
      </p:pic>
      <p:pic>
        <p:nvPicPr>
          <p:cNvPr id="6" name="Picture 5">
            <a:extLst>
              <a:ext uri="{FF2B5EF4-FFF2-40B4-BE49-F238E27FC236}">
                <a16:creationId xmlns:a16="http://schemas.microsoft.com/office/drawing/2014/main" id="{84A640FF-D466-630B-277C-2CD57C59C9C0}"/>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8E7156A1-62F0-14BE-D2D9-21AB1BE3322D}"/>
              </a:ext>
            </a:extLst>
          </p:cNvPr>
          <p:cNvPicPr>
            <a:picLocks noChangeAspect="1"/>
          </p:cNvPicPr>
          <p:nvPr/>
        </p:nvPicPr>
        <p:blipFill>
          <a:blip r:embed="rId4"/>
          <a:stretch>
            <a:fillRect/>
          </a:stretch>
        </p:blipFill>
        <p:spPr>
          <a:xfrm>
            <a:off x="1524000" y="5154897"/>
            <a:ext cx="1524000" cy="1715804"/>
          </a:xfrm>
          <a:prstGeom prst="rect">
            <a:avLst/>
          </a:prstGeom>
        </p:spPr>
      </p:pic>
    </p:spTree>
    <p:extLst>
      <p:ext uri="{BB962C8B-B14F-4D97-AF65-F5344CB8AC3E}">
        <p14:creationId xmlns:p14="http://schemas.microsoft.com/office/powerpoint/2010/main" val="3075050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442E1-98AD-19C8-A29A-3DFCD165DA0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709D302-3F0A-2817-A582-4CEDDD3123C3}"/>
              </a:ext>
            </a:extLst>
          </p:cNvPr>
          <p:cNvPicPr>
            <a:picLocks noChangeAspect="1"/>
          </p:cNvPicPr>
          <p:nvPr/>
        </p:nvPicPr>
        <p:blipFill>
          <a:blip r:embed="rId2"/>
          <a:stretch>
            <a:fillRect/>
          </a:stretch>
        </p:blipFill>
        <p:spPr>
          <a:xfrm>
            <a:off x="1807447" y="254446"/>
            <a:ext cx="8575135" cy="5398052"/>
          </a:xfrm>
          <a:prstGeom prst="rect">
            <a:avLst/>
          </a:prstGeom>
        </p:spPr>
      </p:pic>
      <p:pic>
        <p:nvPicPr>
          <p:cNvPr id="5" name="Picture 4">
            <a:extLst>
              <a:ext uri="{FF2B5EF4-FFF2-40B4-BE49-F238E27FC236}">
                <a16:creationId xmlns:a16="http://schemas.microsoft.com/office/drawing/2014/main" id="{A60AF613-9CAE-592F-6830-18250D284C66}"/>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69F5F3E6-5076-F93F-3595-0F7F88593F6B}"/>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3141959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0A82A-C986-79EA-B8A8-0C6A21DA62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F24C66-F438-BC31-0D2B-E83504A236A4}"/>
              </a:ext>
            </a:extLst>
          </p:cNvPr>
          <p:cNvPicPr>
            <a:picLocks noChangeAspect="1"/>
          </p:cNvPicPr>
          <p:nvPr/>
        </p:nvPicPr>
        <p:blipFill>
          <a:blip r:embed="rId2"/>
          <a:stretch>
            <a:fillRect/>
          </a:stretch>
        </p:blipFill>
        <p:spPr>
          <a:xfrm>
            <a:off x="2339713" y="240337"/>
            <a:ext cx="7510603" cy="5539161"/>
          </a:xfrm>
          <a:prstGeom prst="rect">
            <a:avLst/>
          </a:prstGeom>
        </p:spPr>
      </p:pic>
      <p:pic>
        <p:nvPicPr>
          <p:cNvPr id="6" name="Picture 5">
            <a:extLst>
              <a:ext uri="{FF2B5EF4-FFF2-40B4-BE49-F238E27FC236}">
                <a16:creationId xmlns:a16="http://schemas.microsoft.com/office/drawing/2014/main" id="{5682F5F7-E295-00D5-4C2E-422F5A2C2D20}"/>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8242DCA2-76C2-1A17-744D-48BA98E540C1}"/>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1553371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FAE76-D324-9A5F-1ADC-E8607BE349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F10C02-110D-230D-03F2-F2A2F2FC26F4}"/>
              </a:ext>
            </a:extLst>
          </p:cNvPr>
          <p:cNvPicPr>
            <a:picLocks noChangeAspect="1"/>
          </p:cNvPicPr>
          <p:nvPr/>
        </p:nvPicPr>
        <p:blipFill>
          <a:blip r:embed="rId2"/>
          <a:srcRect b="42222"/>
          <a:stretch>
            <a:fillRect/>
          </a:stretch>
        </p:blipFill>
        <p:spPr>
          <a:xfrm>
            <a:off x="424249" y="204797"/>
            <a:ext cx="11343502" cy="4813501"/>
          </a:xfrm>
          <a:prstGeom prst="rect">
            <a:avLst/>
          </a:prstGeom>
        </p:spPr>
      </p:pic>
      <p:pic>
        <p:nvPicPr>
          <p:cNvPr id="6" name="Picture 5">
            <a:extLst>
              <a:ext uri="{FF2B5EF4-FFF2-40B4-BE49-F238E27FC236}">
                <a16:creationId xmlns:a16="http://schemas.microsoft.com/office/drawing/2014/main" id="{698CD88A-7CB4-6644-378D-D58FE578039A}"/>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AE4CA96E-8DC2-A261-541F-C404F640E8BC}"/>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2035646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FA816-63FD-BD33-5F2A-234EE10EC35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65517AE-EBA4-958F-CB54-1D4326BF15F8}"/>
              </a:ext>
            </a:extLst>
          </p:cNvPr>
          <p:cNvPicPr>
            <a:picLocks noChangeAspect="1"/>
          </p:cNvPicPr>
          <p:nvPr/>
        </p:nvPicPr>
        <p:blipFill>
          <a:blip r:embed="rId2"/>
          <a:stretch>
            <a:fillRect/>
          </a:stretch>
        </p:blipFill>
        <p:spPr>
          <a:xfrm>
            <a:off x="1153297" y="195766"/>
            <a:ext cx="9885405" cy="1817050"/>
          </a:xfrm>
          <a:prstGeom prst="rect">
            <a:avLst/>
          </a:prstGeom>
        </p:spPr>
      </p:pic>
      <p:sp>
        <p:nvSpPr>
          <p:cNvPr id="9" name="TextBox 8">
            <a:extLst>
              <a:ext uri="{FF2B5EF4-FFF2-40B4-BE49-F238E27FC236}">
                <a16:creationId xmlns:a16="http://schemas.microsoft.com/office/drawing/2014/main" id="{116CBBBF-97E2-038A-950A-CE0BDE596881}"/>
              </a:ext>
            </a:extLst>
          </p:cNvPr>
          <p:cNvSpPr txBox="1"/>
          <p:nvPr/>
        </p:nvSpPr>
        <p:spPr>
          <a:xfrm>
            <a:off x="0" y="2363923"/>
            <a:ext cx="12192000" cy="3046988"/>
          </a:xfrm>
          <a:prstGeom prst="rect">
            <a:avLst/>
          </a:prstGeom>
          <a:noFill/>
        </p:spPr>
        <p:txBody>
          <a:bodyPr wrap="square" rtlCol="0">
            <a:spAutoFit/>
          </a:bodyPr>
          <a:lstStyle/>
          <a:p>
            <a:r>
              <a:rPr lang="en-US" sz="2400" b="1" dirty="0">
                <a:solidFill>
                  <a:srgbClr val="2E3D5D"/>
                </a:solidFill>
                <a:latin typeface="Arial" panose="020B0604020202020204" pitchFamily="34" charset="0"/>
                <a:cs typeface="Arial" panose="020B0604020202020204" pitchFamily="34" charset="0"/>
              </a:rPr>
              <a:t>LERTA (Local Economic Revitalization Tax Assistance)</a:t>
            </a:r>
          </a:p>
          <a:p>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Provides for a 10% abatement of property taxes on improvements annually</a:t>
            </a:r>
          </a:p>
          <a:p>
            <a:pPr marL="342900" indent="-342900">
              <a:buFont typeface="Arial" panose="020B0604020202020204" pitchFamily="34" charset="0"/>
              <a:buChar char="•"/>
            </a:pPr>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Applies to commercial improvements</a:t>
            </a:r>
          </a:p>
          <a:p>
            <a:pPr marL="342900" indent="-342900">
              <a:buFont typeface="Arial" panose="020B0604020202020204" pitchFamily="34" charset="0"/>
              <a:buChar char="•"/>
            </a:pPr>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Applicable to City, School and County taxes</a:t>
            </a:r>
          </a:p>
          <a:p>
            <a:pPr algn="ctr"/>
            <a:endParaRPr lang="en-US" sz="2400" b="1" dirty="0"/>
          </a:p>
        </p:txBody>
      </p:sp>
      <p:pic>
        <p:nvPicPr>
          <p:cNvPr id="5" name="Picture 4">
            <a:extLst>
              <a:ext uri="{FF2B5EF4-FFF2-40B4-BE49-F238E27FC236}">
                <a16:creationId xmlns:a16="http://schemas.microsoft.com/office/drawing/2014/main" id="{42854B84-F1DB-08C8-95A6-822CC4E8B259}"/>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00C0D014-2130-BAC1-F240-CF28142EEDBD}"/>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4162544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7EEB-7147-4DAD-749F-45175E369B4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32AE8F-0510-F4EF-EDE3-7C4A1A2DFBF5}"/>
              </a:ext>
            </a:extLst>
          </p:cNvPr>
          <p:cNvPicPr>
            <a:picLocks noChangeAspect="1"/>
          </p:cNvPicPr>
          <p:nvPr/>
        </p:nvPicPr>
        <p:blipFill>
          <a:blip r:embed="rId2"/>
          <a:stretch>
            <a:fillRect/>
          </a:stretch>
        </p:blipFill>
        <p:spPr>
          <a:xfrm>
            <a:off x="1128350" y="322197"/>
            <a:ext cx="10127090" cy="1687850"/>
          </a:xfrm>
          <a:prstGeom prst="rect">
            <a:avLst/>
          </a:prstGeom>
        </p:spPr>
      </p:pic>
      <p:pic>
        <p:nvPicPr>
          <p:cNvPr id="8" name="Picture 7">
            <a:extLst>
              <a:ext uri="{FF2B5EF4-FFF2-40B4-BE49-F238E27FC236}">
                <a16:creationId xmlns:a16="http://schemas.microsoft.com/office/drawing/2014/main" id="{5056D647-7913-B34C-A0B3-FDE34A2F05F2}"/>
              </a:ext>
            </a:extLst>
          </p:cNvPr>
          <p:cNvPicPr>
            <a:picLocks noChangeAspect="1"/>
          </p:cNvPicPr>
          <p:nvPr/>
        </p:nvPicPr>
        <p:blipFill>
          <a:blip r:embed="rId3"/>
          <a:stretch>
            <a:fillRect/>
          </a:stretch>
        </p:blipFill>
        <p:spPr>
          <a:xfrm>
            <a:off x="556442" y="2451327"/>
            <a:ext cx="11270906" cy="2249590"/>
          </a:xfrm>
          <a:prstGeom prst="rect">
            <a:avLst/>
          </a:prstGeom>
        </p:spPr>
      </p:pic>
      <p:pic>
        <p:nvPicPr>
          <p:cNvPr id="5" name="Picture 4">
            <a:extLst>
              <a:ext uri="{FF2B5EF4-FFF2-40B4-BE49-F238E27FC236}">
                <a16:creationId xmlns:a16="http://schemas.microsoft.com/office/drawing/2014/main" id="{E4656F57-053C-76A3-A8F0-060F6EDB84A5}"/>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DE640BBA-AD8D-CCBA-C390-23AADD7436F1}"/>
              </a:ext>
            </a:extLst>
          </p:cNvPr>
          <p:cNvPicPr>
            <a:picLocks noChangeAspect="1"/>
          </p:cNvPicPr>
          <p:nvPr/>
        </p:nvPicPr>
        <p:blipFill>
          <a:blip r:embed="rId5"/>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1475472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A758-3877-E31E-6B97-DC21F1342A8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97AC173-7EBF-397E-5769-61E76AAE3CB9}"/>
              </a:ext>
            </a:extLst>
          </p:cNvPr>
          <p:cNvSpPr txBox="1"/>
          <p:nvPr/>
        </p:nvSpPr>
        <p:spPr>
          <a:xfrm>
            <a:off x="0" y="1020203"/>
            <a:ext cx="12192000" cy="3416320"/>
          </a:xfrm>
          <a:prstGeom prst="rect">
            <a:avLst/>
          </a:prstGeom>
          <a:noFill/>
        </p:spPr>
        <p:txBody>
          <a:bodyPr wrap="square" rtlCol="0">
            <a:spAutoFit/>
          </a:bodyPr>
          <a:lstStyle/>
          <a:p>
            <a:r>
              <a:rPr lang="en-US" sz="2400" b="1" dirty="0">
                <a:solidFill>
                  <a:srgbClr val="2E3D5D"/>
                </a:solidFill>
                <a:latin typeface="Arial" panose="020B0604020202020204" pitchFamily="34" charset="0"/>
                <a:cs typeface="Arial" panose="020B0604020202020204" pitchFamily="34" charset="0"/>
              </a:rPr>
              <a:t>ReTAP</a:t>
            </a: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Provides for a 10% abatement of property taxes on improvements annually</a:t>
            </a:r>
          </a:p>
          <a:p>
            <a:pPr marL="342900" indent="-342900">
              <a:buFont typeface="Arial" panose="020B0604020202020204" pitchFamily="34" charset="0"/>
              <a:buChar char="•"/>
            </a:pPr>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Applies to residential improvements</a:t>
            </a:r>
          </a:p>
          <a:p>
            <a:pPr marL="342900" indent="-342900">
              <a:buFont typeface="Arial" panose="020B0604020202020204" pitchFamily="34" charset="0"/>
              <a:buChar char="•"/>
            </a:pPr>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Applicable to School and County taxes</a:t>
            </a:r>
          </a:p>
          <a:p>
            <a:pPr marL="342900" indent="-342900">
              <a:buFont typeface="Arial" panose="020B0604020202020204" pitchFamily="34" charset="0"/>
              <a:buChar char="•"/>
            </a:pPr>
            <a:endParaRPr lang="en-US" sz="2400" b="1" dirty="0">
              <a:solidFill>
                <a:srgbClr val="2E3D5D"/>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2E3D5D"/>
                </a:solidFill>
                <a:latin typeface="Arial" panose="020B0604020202020204" pitchFamily="34" charset="0"/>
                <a:cs typeface="Arial" panose="020B0604020202020204" pitchFamily="34" charset="0"/>
              </a:rPr>
              <a:t>City Taxes on improvements are abated for 10 years by 100%</a:t>
            </a:r>
          </a:p>
          <a:p>
            <a:pPr algn="ctr"/>
            <a:endParaRPr lang="en-US" sz="2400" b="1" dirty="0"/>
          </a:p>
        </p:txBody>
      </p:sp>
      <p:pic>
        <p:nvPicPr>
          <p:cNvPr id="5" name="Picture 4">
            <a:extLst>
              <a:ext uri="{FF2B5EF4-FFF2-40B4-BE49-F238E27FC236}">
                <a16:creationId xmlns:a16="http://schemas.microsoft.com/office/drawing/2014/main" id="{07834BAD-0E3B-8EA3-21B9-D31D2DE76EA3}"/>
              </a:ext>
            </a:extLst>
          </p:cNvPr>
          <p:cNvPicPr>
            <a:picLocks noChangeAspect="1"/>
          </p:cNvPicPr>
          <p:nvPr/>
        </p:nvPicPr>
        <p:blipFill rotWithShape="1">
          <a:blip r:embed="rId2">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6" name="Picture 5" descr="Logo&#10;&#10;AI-generated content may be incorrect.">
            <a:extLst>
              <a:ext uri="{FF2B5EF4-FFF2-40B4-BE49-F238E27FC236}">
                <a16:creationId xmlns:a16="http://schemas.microsoft.com/office/drawing/2014/main" id="{1A8259D5-43C7-EC70-5074-079A7B196B8B}"/>
              </a:ext>
            </a:extLst>
          </p:cNvPr>
          <p:cNvPicPr>
            <a:picLocks noChangeAspect="1"/>
          </p:cNvPicPr>
          <p:nvPr/>
        </p:nvPicPr>
        <p:blipFill>
          <a:blip r:embed="rId3"/>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18870679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FE6FB-EAE8-5F1F-74F2-2222E94C04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8D2BAB-3B25-C9B9-1A73-CC692887B808}"/>
              </a:ext>
            </a:extLst>
          </p:cNvPr>
          <p:cNvPicPr>
            <a:picLocks noChangeAspect="1"/>
          </p:cNvPicPr>
          <p:nvPr/>
        </p:nvPicPr>
        <p:blipFill>
          <a:blip r:embed="rId2"/>
          <a:stretch>
            <a:fillRect/>
          </a:stretch>
        </p:blipFill>
        <p:spPr>
          <a:xfrm>
            <a:off x="3606181" y="219920"/>
            <a:ext cx="5193695" cy="5711961"/>
          </a:xfrm>
          <a:prstGeom prst="rect">
            <a:avLst/>
          </a:prstGeom>
        </p:spPr>
      </p:pic>
      <p:pic>
        <p:nvPicPr>
          <p:cNvPr id="6" name="Picture 5">
            <a:extLst>
              <a:ext uri="{FF2B5EF4-FFF2-40B4-BE49-F238E27FC236}">
                <a16:creationId xmlns:a16="http://schemas.microsoft.com/office/drawing/2014/main" id="{DA5269B4-9D5A-7EAD-FB11-492C7BEBCE7B}"/>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D30775E2-CF2F-2809-EAF9-DF21E385FF7D}"/>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30829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E1F66-E0F8-F050-D403-512931FF137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AC83C5C-B339-D948-A8BF-F8472A6D52EB}"/>
              </a:ext>
            </a:extLst>
          </p:cNvPr>
          <p:cNvPicPr>
            <a:picLocks noChangeAspect="1"/>
          </p:cNvPicPr>
          <p:nvPr/>
        </p:nvPicPr>
        <p:blipFill>
          <a:blip r:embed="rId2"/>
          <a:stretch>
            <a:fillRect/>
          </a:stretch>
        </p:blipFill>
        <p:spPr>
          <a:xfrm>
            <a:off x="1524001" y="550235"/>
            <a:ext cx="5423657" cy="3213548"/>
          </a:xfrm>
          <a:prstGeom prst="rect">
            <a:avLst/>
          </a:prstGeom>
        </p:spPr>
      </p:pic>
      <p:pic>
        <p:nvPicPr>
          <p:cNvPr id="5" name="Picture 4">
            <a:extLst>
              <a:ext uri="{FF2B5EF4-FFF2-40B4-BE49-F238E27FC236}">
                <a16:creationId xmlns:a16="http://schemas.microsoft.com/office/drawing/2014/main" id="{14D79A7E-3F70-2F96-0CA7-D112FA6E0C2B}"/>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7"/>
            <a:ext cx="12294973" cy="926123"/>
          </a:xfrm>
          <a:prstGeom prst="rect">
            <a:avLst/>
          </a:prstGeom>
        </p:spPr>
      </p:pic>
      <p:pic>
        <p:nvPicPr>
          <p:cNvPr id="7" name="Picture 6" descr="Logo&#10;&#10;AI-generated content may be incorrect.">
            <a:extLst>
              <a:ext uri="{FF2B5EF4-FFF2-40B4-BE49-F238E27FC236}">
                <a16:creationId xmlns:a16="http://schemas.microsoft.com/office/drawing/2014/main" id="{D8FF8A0C-6BD8-C6E1-17B0-2B11DF0ECA9C}"/>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3088462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1359E-C44B-C307-A67C-B52849E80D3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C09FE06-E3FF-29C2-AE6F-FF8199FF148A}"/>
              </a:ext>
            </a:extLst>
          </p:cNvPr>
          <p:cNvPicPr>
            <a:picLocks noChangeAspect="1"/>
          </p:cNvPicPr>
          <p:nvPr/>
        </p:nvPicPr>
        <p:blipFill>
          <a:blip r:embed="rId2"/>
          <a:stretch>
            <a:fillRect/>
          </a:stretch>
        </p:blipFill>
        <p:spPr>
          <a:xfrm>
            <a:off x="1524001" y="609585"/>
            <a:ext cx="5423657" cy="3213548"/>
          </a:xfrm>
          <a:prstGeom prst="rect">
            <a:avLst/>
          </a:prstGeom>
        </p:spPr>
      </p:pic>
      <p:pic>
        <p:nvPicPr>
          <p:cNvPr id="8" name="Picture 7">
            <a:extLst>
              <a:ext uri="{FF2B5EF4-FFF2-40B4-BE49-F238E27FC236}">
                <a16:creationId xmlns:a16="http://schemas.microsoft.com/office/drawing/2014/main" id="{4BA9F8E2-2A21-ABBD-8FFB-E2483C113C34}"/>
              </a:ext>
            </a:extLst>
          </p:cNvPr>
          <p:cNvPicPr>
            <a:picLocks noChangeAspect="1"/>
          </p:cNvPicPr>
          <p:nvPr/>
        </p:nvPicPr>
        <p:blipFill>
          <a:blip r:embed="rId3"/>
          <a:stretch>
            <a:fillRect/>
          </a:stretch>
        </p:blipFill>
        <p:spPr>
          <a:xfrm>
            <a:off x="2286001" y="1441175"/>
            <a:ext cx="5296639" cy="3975655"/>
          </a:xfrm>
          <a:prstGeom prst="rect">
            <a:avLst/>
          </a:prstGeom>
        </p:spPr>
      </p:pic>
      <p:pic>
        <p:nvPicPr>
          <p:cNvPr id="5" name="Picture 4">
            <a:extLst>
              <a:ext uri="{FF2B5EF4-FFF2-40B4-BE49-F238E27FC236}">
                <a16:creationId xmlns:a16="http://schemas.microsoft.com/office/drawing/2014/main" id="{7093F564-75CD-E8E6-5DB8-78A7F30A4E20}"/>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F5D841B8-26E5-18AF-E82E-4D2A4E754CE0}"/>
              </a:ext>
            </a:extLst>
          </p:cNvPr>
          <p:cNvPicPr>
            <a:picLocks noChangeAspect="1"/>
          </p:cNvPicPr>
          <p:nvPr/>
        </p:nvPicPr>
        <p:blipFill>
          <a:blip r:embed="rId5"/>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799347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FD003-8D4D-42AD-29F9-1C70282D3FD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8C5932B-53AB-20A4-19C8-1338F6974F02}"/>
              </a:ext>
            </a:extLst>
          </p:cNvPr>
          <p:cNvPicPr>
            <a:picLocks noChangeAspect="1"/>
          </p:cNvPicPr>
          <p:nvPr/>
        </p:nvPicPr>
        <p:blipFill>
          <a:blip r:embed="rId2"/>
          <a:stretch>
            <a:fillRect/>
          </a:stretch>
        </p:blipFill>
        <p:spPr>
          <a:xfrm>
            <a:off x="1524001" y="609585"/>
            <a:ext cx="5423657" cy="3213548"/>
          </a:xfrm>
          <a:prstGeom prst="rect">
            <a:avLst/>
          </a:prstGeom>
        </p:spPr>
      </p:pic>
      <p:pic>
        <p:nvPicPr>
          <p:cNvPr id="8" name="Picture 7">
            <a:extLst>
              <a:ext uri="{FF2B5EF4-FFF2-40B4-BE49-F238E27FC236}">
                <a16:creationId xmlns:a16="http://schemas.microsoft.com/office/drawing/2014/main" id="{A4A872A9-96C6-230C-8DDA-B1DE48C77F1D}"/>
              </a:ext>
            </a:extLst>
          </p:cNvPr>
          <p:cNvPicPr>
            <a:picLocks noChangeAspect="1"/>
          </p:cNvPicPr>
          <p:nvPr/>
        </p:nvPicPr>
        <p:blipFill>
          <a:blip r:embed="rId3"/>
          <a:stretch>
            <a:fillRect/>
          </a:stretch>
        </p:blipFill>
        <p:spPr>
          <a:xfrm>
            <a:off x="2286001" y="1441175"/>
            <a:ext cx="5296639" cy="3975655"/>
          </a:xfrm>
          <a:prstGeom prst="rect">
            <a:avLst/>
          </a:prstGeom>
        </p:spPr>
      </p:pic>
      <p:pic>
        <p:nvPicPr>
          <p:cNvPr id="5" name="Picture 4">
            <a:extLst>
              <a:ext uri="{FF2B5EF4-FFF2-40B4-BE49-F238E27FC236}">
                <a16:creationId xmlns:a16="http://schemas.microsoft.com/office/drawing/2014/main" id="{15AF2172-9FE9-D3A2-C734-A9CCAAFCB761}"/>
              </a:ext>
            </a:extLst>
          </p:cNvPr>
          <p:cNvPicPr>
            <a:picLocks noChangeAspect="1"/>
          </p:cNvPicPr>
          <p:nvPr/>
        </p:nvPicPr>
        <p:blipFill>
          <a:blip r:embed="rId4"/>
          <a:stretch>
            <a:fillRect/>
          </a:stretch>
        </p:blipFill>
        <p:spPr>
          <a:xfrm>
            <a:off x="3074605" y="2004254"/>
            <a:ext cx="6140372" cy="3744479"/>
          </a:xfrm>
          <a:prstGeom prst="rect">
            <a:avLst/>
          </a:prstGeom>
        </p:spPr>
      </p:pic>
      <p:pic>
        <p:nvPicPr>
          <p:cNvPr id="4" name="Picture 3">
            <a:extLst>
              <a:ext uri="{FF2B5EF4-FFF2-40B4-BE49-F238E27FC236}">
                <a16:creationId xmlns:a16="http://schemas.microsoft.com/office/drawing/2014/main" id="{CD64EC29-565D-219C-B74F-90A8281C7895}"/>
              </a:ext>
            </a:extLst>
          </p:cNvPr>
          <p:cNvPicPr>
            <a:picLocks noChangeAspect="1"/>
          </p:cNvPicPr>
          <p:nvPr/>
        </p:nvPicPr>
        <p:blipFill rotWithShape="1">
          <a:blip r:embed="rId5">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D22846E1-8077-A59E-18E2-D72DC92234B1}"/>
              </a:ext>
            </a:extLst>
          </p:cNvPr>
          <p:cNvPicPr>
            <a:picLocks noChangeAspect="1"/>
          </p:cNvPicPr>
          <p:nvPr/>
        </p:nvPicPr>
        <p:blipFill>
          <a:blip r:embed="rId6"/>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2419603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7D2AA-30E3-BF72-2979-10D76EB16A4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4992F51-F6B5-3C6B-8F88-95A230C9ADBD}"/>
              </a:ext>
            </a:extLst>
          </p:cNvPr>
          <p:cNvPicPr>
            <a:picLocks noChangeAspect="1"/>
          </p:cNvPicPr>
          <p:nvPr/>
        </p:nvPicPr>
        <p:blipFill>
          <a:blip r:embed="rId2"/>
          <a:stretch>
            <a:fillRect/>
          </a:stretch>
        </p:blipFill>
        <p:spPr>
          <a:xfrm>
            <a:off x="1524001" y="609585"/>
            <a:ext cx="5423657" cy="3213548"/>
          </a:xfrm>
          <a:prstGeom prst="rect">
            <a:avLst/>
          </a:prstGeom>
        </p:spPr>
      </p:pic>
      <p:pic>
        <p:nvPicPr>
          <p:cNvPr id="8" name="Picture 7">
            <a:extLst>
              <a:ext uri="{FF2B5EF4-FFF2-40B4-BE49-F238E27FC236}">
                <a16:creationId xmlns:a16="http://schemas.microsoft.com/office/drawing/2014/main" id="{88F5D986-C616-402C-1670-EAA0897C131B}"/>
              </a:ext>
            </a:extLst>
          </p:cNvPr>
          <p:cNvPicPr>
            <a:picLocks noChangeAspect="1"/>
          </p:cNvPicPr>
          <p:nvPr/>
        </p:nvPicPr>
        <p:blipFill>
          <a:blip r:embed="rId3"/>
          <a:stretch>
            <a:fillRect/>
          </a:stretch>
        </p:blipFill>
        <p:spPr>
          <a:xfrm>
            <a:off x="2286001" y="1441175"/>
            <a:ext cx="5296639" cy="3975655"/>
          </a:xfrm>
          <a:prstGeom prst="rect">
            <a:avLst/>
          </a:prstGeom>
        </p:spPr>
      </p:pic>
      <p:pic>
        <p:nvPicPr>
          <p:cNvPr id="5" name="Picture 4">
            <a:extLst>
              <a:ext uri="{FF2B5EF4-FFF2-40B4-BE49-F238E27FC236}">
                <a16:creationId xmlns:a16="http://schemas.microsoft.com/office/drawing/2014/main" id="{DF7AAE26-A1CC-8E35-02F9-B13F40ED5C43}"/>
              </a:ext>
            </a:extLst>
          </p:cNvPr>
          <p:cNvPicPr>
            <a:picLocks noChangeAspect="1"/>
          </p:cNvPicPr>
          <p:nvPr/>
        </p:nvPicPr>
        <p:blipFill>
          <a:blip r:embed="rId4"/>
          <a:stretch>
            <a:fillRect/>
          </a:stretch>
        </p:blipFill>
        <p:spPr>
          <a:xfrm>
            <a:off x="3074605" y="2004254"/>
            <a:ext cx="6140372" cy="3744479"/>
          </a:xfrm>
          <a:prstGeom prst="rect">
            <a:avLst/>
          </a:prstGeom>
        </p:spPr>
      </p:pic>
      <p:pic>
        <p:nvPicPr>
          <p:cNvPr id="4" name="Picture 3">
            <a:extLst>
              <a:ext uri="{FF2B5EF4-FFF2-40B4-BE49-F238E27FC236}">
                <a16:creationId xmlns:a16="http://schemas.microsoft.com/office/drawing/2014/main" id="{1DA17F97-F397-F50F-5788-5B7E33E0F9F0}"/>
              </a:ext>
            </a:extLst>
          </p:cNvPr>
          <p:cNvPicPr>
            <a:picLocks noChangeAspect="1"/>
          </p:cNvPicPr>
          <p:nvPr/>
        </p:nvPicPr>
        <p:blipFill>
          <a:blip r:embed="rId5"/>
          <a:stretch>
            <a:fillRect/>
          </a:stretch>
        </p:blipFill>
        <p:spPr>
          <a:xfrm>
            <a:off x="3975895" y="2457607"/>
            <a:ext cx="5798628" cy="3449300"/>
          </a:xfrm>
          <a:prstGeom prst="rect">
            <a:avLst/>
          </a:prstGeom>
        </p:spPr>
      </p:pic>
      <p:pic>
        <p:nvPicPr>
          <p:cNvPr id="7" name="Picture 6">
            <a:extLst>
              <a:ext uri="{FF2B5EF4-FFF2-40B4-BE49-F238E27FC236}">
                <a16:creationId xmlns:a16="http://schemas.microsoft.com/office/drawing/2014/main" id="{A18BBCCE-7DFD-BAE2-85C1-93350931DF43}"/>
              </a:ext>
            </a:extLst>
          </p:cNvPr>
          <p:cNvPicPr>
            <a:picLocks noChangeAspect="1"/>
          </p:cNvPicPr>
          <p:nvPr/>
        </p:nvPicPr>
        <p:blipFill rotWithShape="1">
          <a:blip r:embed="rId6">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9" name="Picture 8" descr="Logo&#10;&#10;AI-generated content may be incorrect.">
            <a:extLst>
              <a:ext uri="{FF2B5EF4-FFF2-40B4-BE49-F238E27FC236}">
                <a16:creationId xmlns:a16="http://schemas.microsoft.com/office/drawing/2014/main" id="{07EBFB12-72A5-A096-C417-35A8798C0AD3}"/>
              </a:ext>
            </a:extLst>
          </p:cNvPr>
          <p:cNvPicPr>
            <a:picLocks noChangeAspect="1"/>
          </p:cNvPicPr>
          <p:nvPr/>
        </p:nvPicPr>
        <p:blipFill>
          <a:blip r:embed="rId7"/>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653113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3C216-697D-4604-FEFD-AF085865FB0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7D0911F-7A09-E871-E68B-DBE925B0E68A}"/>
              </a:ext>
            </a:extLst>
          </p:cNvPr>
          <p:cNvPicPr>
            <a:picLocks noChangeAspect="1"/>
          </p:cNvPicPr>
          <p:nvPr/>
        </p:nvPicPr>
        <p:blipFill>
          <a:blip r:embed="rId2"/>
          <a:stretch>
            <a:fillRect/>
          </a:stretch>
        </p:blipFill>
        <p:spPr>
          <a:xfrm>
            <a:off x="1524000" y="516037"/>
            <a:ext cx="5537973" cy="3124636"/>
          </a:xfrm>
          <a:prstGeom prst="rect">
            <a:avLst/>
          </a:prstGeom>
        </p:spPr>
      </p:pic>
      <p:pic>
        <p:nvPicPr>
          <p:cNvPr id="6" name="Picture 5">
            <a:extLst>
              <a:ext uri="{FF2B5EF4-FFF2-40B4-BE49-F238E27FC236}">
                <a16:creationId xmlns:a16="http://schemas.microsoft.com/office/drawing/2014/main" id="{2CFD89F2-83D9-FD59-10B0-8DF775E51AB4}"/>
              </a:ext>
            </a:extLst>
          </p:cNvPr>
          <p:cNvPicPr>
            <a:picLocks noChangeAspect="1"/>
          </p:cNvPicPr>
          <p:nvPr/>
        </p:nvPicPr>
        <p:blipFill rotWithShape="1">
          <a:blip r:embed="rId3">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7286EE50-A9D3-D542-2CC9-6A0FA3FCCD82}"/>
              </a:ext>
            </a:extLst>
          </p:cNvPr>
          <p:cNvPicPr>
            <a:picLocks noChangeAspect="1"/>
          </p:cNvPicPr>
          <p:nvPr/>
        </p:nvPicPr>
        <p:blipFill>
          <a:blip r:embed="rId4"/>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4221923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0726F-11EB-FD61-CEF6-C0E435C44CC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C158E75-7B50-FA24-D3C5-7CE4C1CF65E7}"/>
              </a:ext>
            </a:extLst>
          </p:cNvPr>
          <p:cNvPicPr>
            <a:picLocks noChangeAspect="1"/>
          </p:cNvPicPr>
          <p:nvPr/>
        </p:nvPicPr>
        <p:blipFill>
          <a:blip r:embed="rId2"/>
          <a:stretch>
            <a:fillRect/>
          </a:stretch>
        </p:blipFill>
        <p:spPr>
          <a:xfrm>
            <a:off x="1524000" y="516037"/>
            <a:ext cx="5537973" cy="3124636"/>
          </a:xfrm>
          <a:prstGeom prst="rect">
            <a:avLst/>
          </a:prstGeom>
        </p:spPr>
      </p:pic>
      <p:pic>
        <p:nvPicPr>
          <p:cNvPr id="2" name="Picture 1">
            <a:extLst>
              <a:ext uri="{FF2B5EF4-FFF2-40B4-BE49-F238E27FC236}">
                <a16:creationId xmlns:a16="http://schemas.microsoft.com/office/drawing/2014/main" id="{7B6B1B93-CFAC-D3B9-EE19-0347C9F4DC01}"/>
              </a:ext>
            </a:extLst>
          </p:cNvPr>
          <p:cNvPicPr>
            <a:picLocks noChangeAspect="1"/>
          </p:cNvPicPr>
          <p:nvPr/>
        </p:nvPicPr>
        <p:blipFill>
          <a:blip r:embed="rId3"/>
          <a:stretch>
            <a:fillRect/>
          </a:stretch>
        </p:blipFill>
        <p:spPr>
          <a:xfrm>
            <a:off x="1915886" y="1153823"/>
            <a:ext cx="5449060" cy="3429479"/>
          </a:xfrm>
          <a:prstGeom prst="rect">
            <a:avLst/>
          </a:prstGeom>
        </p:spPr>
      </p:pic>
      <p:pic>
        <p:nvPicPr>
          <p:cNvPr id="6" name="Picture 5">
            <a:extLst>
              <a:ext uri="{FF2B5EF4-FFF2-40B4-BE49-F238E27FC236}">
                <a16:creationId xmlns:a16="http://schemas.microsoft.com/office/drawing/2014/main" id="{241ACBF7-F9CC-6513-51FC-C3816DA65CDF}"/>
              </a:ext>
            </a:extLst>
          </p:cNvPr>
          <p:cNvPicPr>
            <a:picLocks noChangeAspect="1"/>
          </p:cNvPicPr>
          <p:nvPr/>
        </p:nvPicPr>
        <p:blipFill rotWithShape="1">
          <a:blip r:embed="rId4">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7D8097C8-A329-7B9F-67C9-8A2710727B15}"/>
              </a:ext>
            </a:extLst>
          </p:cNvPr>
          <p:cNvPicPr>
            <a:picLocks noChangeAspect="1"/>
          </p:cNvPicPr>
          <p:nvPr/>
        </p:nvPicPr>
        <p:blipFill>
          <a:blip r:embed="rId5"/>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554391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E07BD-EE07-7246-777E-7427610F116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8B93BAE-8ECF-6FD6-14C9-B5163F604AAE}"/>
              </a:ext>
            </a:extLst>
          </p:cNvPr>
          <p:cNvPicPr>
            <a:picLocks noChangeAspect="1"/>
          </p:cNvPicPr>
          <p:nvPr/>
        </p:nvPicPr>
        <p:blipFill>
          <a:blip r:embed="rId2"/>
          <a:stretch>
            <a:fillRect/>
          </a:stretch>
        </p:blipFill>
        <p:spPr>
          <a:xfrm>
            <a:off x="1524000" y="516037"/>
            <a:ext cx="5537973" cy="3124636"/>
          </a:xfrm>
          <a:prstGeom prst="rect">
            <a:avLst/>
          </a:prstGeom>
        </p:spPr>
      </p:pic>
      <p:pic>
        <p:nvPicPr>
          <p:cNvPr id="2" name="Picture 1">
            <a:extLst>
              <a:ext uri="{FF2B5EF4-FFF2-40B4-BE49-F238E27FC236}">
                <a16:creationId xmlns:a16="http://schemas.microsoft.com/office/drawing/2014/main" id="{0C9DAD61-D32F-1F72-BB36-ABFA29F4C816}"/>
              </a:ext>
            </a:extLst>
          </p:cNvPr>
          <p:cNvPicPr>
            <a:picLocks noChangeAspect="1"/>
          </p:cNvPicPr>
          <p:nvPr/>
        </p:nvPicPr>
        <p:blipFill>
          <a:blip r:embed="rId3"/>
          <a:stretch>
            <a:fillRect/>
          </a:stretch>
        </p:blipFill>
        <p:spPr>
          <a:xfrm>
            <a:off x="1915886" y="1153823"/>
            <a:ext cx="5449060" cy="3429479"/>
          </a:xfrm>
          <a:prstGeom prst="rect">
            <a:avLst/>
          </a:prstGeom>
        </p:spPr>
      </p:pic>
      <p:pic>
        <p:nvPicPr>
          <p:cNvPr id="4" name="Picture 3">
            <a:extLst>
              <a:ext uri="{FF2B5EF4-FFF2-40B4-BE49-F238E27FC236}">
                <a16:creationId xmlns:a16="http://schemas.microsoft.com/office/drawing/2014/main" id="{1E90D1DD-E1BE-9929-81FC-92B8EF837139}"/>
              </a:ext>
            </a:extLst>
          </p:cNvPr>
          <p:cNvPicPr>
            <a:picLocks noChangeAspect="1"/>
          </p:cNvPicPr>
          <p:nvPr/>
        </p:nvPicPr>
        <p:blipFill>
          <a:blip r:embed="rId4"/>
          <a:stretch>
            <a:fillRect/>
          </a:stretch>
        </p:blipFill>
        <p:spPr>
          <a:xfrm>
            <a:off x="2620735" y="1867821"/>
            <a:ext cx="5461764" cy="3353268"/>
          </a:xfrm>
          <a:prstGeom prst="rect">
            <a:avLst/>
          </a:prstGeom>
        </p:spPr>
      </p:pic>
      <p:pic>
        <p:nvPicPr>
          <p:cNvPr id="6" name="Picture 5">
            <a:extLst>
              <a:ext uri="{FF2B5EF4-FFF2-40B4-BE49-F238E27FC236}">
                <a16:creationId xmlns:a16="http://schemas.microsoft.com/office/drawing/2014/main" id="{85321B65-4F73-8C2E-7E6C-C517FC0C9A3B}"/>
              </a:ext>
            </a:extLst>
          </p:cNvPr>
          <p:cNvPicPr>
            <a:picLocks noChangeAspect="1"/>
          </p:cNvPicPr>
          <p:nvPr/>
        </p:nvPicPr>
        <p:blipFill rotWithShape="1">
          <a:blip r:embed="rId5">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7" name="Picture 6" descr="Logo&#10;&#10;AI-generated content may be incorrect.">
            <a:extLst>
              <a:ext uri="{FF2B5EF4-FFF2-40B4-BE49-F238E27FC236}">
                <a16:creationId xmlns:a16="http://schemas.microsoft.com/office/drawing/2014/main" id="{EC0DBE80-07A9-4C04-9E7D-87B5B9912FA5}"/>
              </a:ext>
            </a:extLst>
          </p:cNvPr>
          <p:cNvPicPr>
            <a:picLocks noChangeAspect="1"/>
          </p:cNvPicPr>
          <p:nvPr/>
        </p:nvPicPr>
        <p:blipFill>
          <a:blip r:embed="rId6"/>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2043334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D60D8-2151-A6D8-D12A-DD12535B2D1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74FDA9C-C1F9-6586-3CC2-35A004FCB5F1}"/>
              </a:ext>
            </a:extLst>
          </p:cNvPr>
          <p:cNvPicPr>
            <a:picLocks noChangeAspect="1"/>
          </p:cNvPicPr>
          <p:nvPr/>
        </p:nvPicPr>
        <p:blipFill>
          <a:blip r:embed="rId2"/>
          <a:stretch>
            <a:fillRect/>
          </a:stretch>
        </p:blipFill>
        <p:spPr>
          <a:xfrm>
            <a:off x="1524000" y="516037"/>
            <a:ext cx="5537973" cy="3124636"/>
          </a:xfrm>
          <a:prstGeom prst="rect">
            <a:avLst/>
          </a:prstGeom>
        </p:spPr>
      </p:pic>
      <p:pic>
        <p:nvPicPr>
          <p:cNvPr id="2" name="Picture 1">
            <a:extLst>
              <a:ext uri="{FF2B5EF4-FFF2-40B4-BE49-F238E27FC236}">
                <a16:creationId xmlns:a16="http://schemas.microsoft.com/office/drawing/2014/main" id="{D9CECFF7-CBEA-70AE-BA3D-E7B92736BFFD}"/>
              </a:ext>
            </a:extLst>
          </p:cNvPr>
          <p:cNvPicPr>
            <a:picLocks noChangeAspect="1"/>
          </p:cNvPicPr>
          <p:nvPr/>
        </p:nvPicPr>
        <p:blipFill>
          <a:blip r:embed="rId3"/>
          <a:stretch>
            <a:fillRect/>
          </a:stretch>
        </p:blipFill>
        <p:spPr>
          <a:xfrm>
            <a:off x="1915886" y="1153823"/>
            <a:ext cx="5449060" cy="3429479"/>
          </a:xfrm>
          <a:prstGeom prst="rect">
            <a:avLst/>
          </a:prstGeom>
        </p:spPr>
      </p:pic>
      <p:pic>
        <p:nvPicPr>
          <p:cNvPr id="4" name="Picture 3">
            <a:extLst>
              <a:ext uri="{FF2B5EF4-FFF2-40B4-BE49-F238E27FC236}">
                <a16:creationId xmlns:a16="http://schemas.microsoft.com/office/drawing/2014/main" id="{3BC9CBA4-6A35-4512-6DBC-A9E799ED3810}"/>
              </a:ext>
            </a:extLst>
          </p:cNvPr>
          <p:cNvPicPr>
            <a:picLocks noChangeAspect="1"/>
          </p:cNvPicPr>
          <p:nvPr/>
        </p:nvPicPr>
        <p:blipFill>
          <a:blip r:embed="rId4"/>
          <a:stretch>
            <a:fillRect/>
          </a:stretch>
        </p:blipFill>
        <p:spPr>
          <a:xfrm>
            <a:off x="2620735" y="1867821"/>
            <a:ext cx="5461764" cy="3353268"/>
          </a:xfrm>
          <a:prstGeom prst="rect">
            <a:avLst/>
          </a:prstGeom>
        </p:spPr>
      </p:pic>
      <p:pic>
        <p:nvPicPr>
          <p:cNvPr id="6" name="Picture 5">
            <a:extLst>
              <a:ext uri="{FF2B5EF4-FFF2-40B4-BE49-F238E27FC236}">
                <a16:creationId xmlns:a16="http://schemas.microsoft.com/office/drawing/2014/main" id="{0CFAB68D-B53A-DA47-B21A-B6DDA669D0E1}"/>
              </a:ext>
            </a:extLst>
          </p:cNvPr>
          <p:cNvPicPr>
            <a:picLocks noChangeAspect="1"/>
          </p:cNvPicPr>
          <p:nvPr/>
        </p:nvPicPr>
        <p:blipFill>
          <a:blip r:embed="rId5"/>
          <a:stretch>
            <a:fillRect/>
          </a:stretch>
        </p:blipFill>
        <p:spPr>
          <a:xfrm>
            <a:off x="3141183" y="2350914"/>
            <a:ext cx="5610527" cy="3353268"/>
          </a:xfrm>
          <a:prstGeom prst="rect">
            <a:avLst/>
          </a:prstGeom>
        </p:spPr>
      </p:pic>
      <p:pic>
        <p:nvPicPr>
          <p:cNvPr id="7" name="Picture 6">
            <a:extLst>
              <a:ext uri="{FF2B5EF4-FFF2-40B4-BE49-F238E27FC236}">
                <a16:creationId xmlns:a16="http://schemas.microsoft.com/office/drawing/2014/main" id="{FFFAB19E-B15D-2ACE-8146-00890B3BCD63}"/>
              </a:ext>
            </a:extLst>
          </p:cNvPr>
          <p:cNvPicPr>
            <a:picLocks noChangeAspect="1"/>
          </p:cNvPicPr>
          <p:nvPr/>
        </p:nvPicPr>
        <p:blipFill rotWithShape="1">
          <a:blip r:embed="rId6">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8" name="Picture 7" descr="Logo&#10;&#10;AI-generated content may be incorrect.">
            <a:extLst>
              <a:ext uri="{FF2B5EF4-FFF2-40B4-BE49-F238E27FC236}">
                <a16:creationId xmlns:a16="http://schemas.microsoft.com/office/drawing/2014/main" id="{DFA61285-0244-3E91-E04E-9A8F187DD1A1}"/>
              </a:ext>
            </a:extLst>
          </p:cNvPr>
          <p:cNvPicPr>
            <a:picLocks noChangeAspect="1"/>
          </p:cNvPicPr>
          <p:nvPr/>
        </p:nvPicPr>
        <p:blipFill>
          <a:blip r:embed="rId7"/>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2506011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296BF-E1DB-507E-EE22-6B59E8FE3F4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B8E1FA3-A0A7-901E-806A-7ECF3A8BBBB7}"/>
              </a:ext>
            </a:extLst>
          </p:cNvPr>
          <p:cNvPicPr>
            <a:picLocks noChangeAspect="1"/>
          </p:cNvPicPr>
          <p:nvPr/>
        </p:nvPicPr>
        <p:blipFill>
          <a:blip r:embed="rId2"/>
          <a:stretch>
            <a:fillRect/>
          </a:stretch>
        </p:blipFill>
        <p:spPr>
          <a:xfrm>
            <a:off x="1524000" y="516037"/>
            <a:ext cx="5537973" cy="3124636"/>
          </a:xfrm>
          <a:prstGeom prst="rect">
            <a:avLst/>
          </a:prstGeom>
        </p:spPr>
      </p:pic>
      <p:pic>
        <p:nvPicPr>
          <p:cNvPr id="2" name="Picture 1">
            <a:extLst>
              <a:ext uri="{FF2B5EF4-FFF2-40B4-BE49-F238E27FC236}">
                <a16:creationId xmlns:a16="http://schemas.microsoft.com/office/drawing/2014/main" id="{BC12900F-385C-2A4E-D190-5B7544A9D9E2}"/>
              </a:ext>
            </a:extLst>
          </p:cNvPr>
          <p:cNvPicPr>
            <a:picLocks noChangeAspect="1"/>
          </p:cNvPicPr>
          <p:nvPr/>
        </p:nvPicPr>
        <p:blipFill>
          <a:blip r:embed="rId3"/>
          <a:stretch>
            <a:fillRect/>
          </a:stretch>
        </p:blipFill>
        <p:spPr>
          <a:xfrm>
            <a:off x="1915886" y="1153823"/>
            <a:ext cx="5449060" cy="3429479"/>
          </a:xfrm>
          <a:prstGeom prst="rect">
            <a:avLst/>
          </a:prstGeom>
        </p:spPr>
      </p:pic>
      <p:pic>
        <p:nvPicPr>
          <p:cNvPr id="4" name="Picture 3">
            <a:extLst>
              <a:ext uri="{FF2B5EF4-FFF2-40B4-BE49-F238E27FC236}">
                <a16:creationId xmlns:a16="http://schemas.microsoft.com/office/drawing/2014/main" id="{EA9A219C-728B-CDB8-EAEE-3F9F4A754B15}"/>
              </a:ext>
            </a:extLst>
          </p:cNvPr>
          <p:cNvPicPr>
            <a:picLocks noChangeAspect="1"/>
          </p:cNvPicPr>
          <p:nvPr/>
        </p:nvPicPr>
        <p:blipFill>
          <a:blip r:embed="rId4"/>
          <a:stretch>
            <a:fillRect/>
          </a:stretch>
        </p:blipFill>
        <p:spPr>
          <a:xfrm>
            <a:off x="2620735" y="1867821"/>
            <a:ext cx="5461764" cy="3353268"/>
          </a:xfrm>
          <a:prstGeom prst="rect">
            <a:avLst/>
          </a:prstGeom>
        </p:spPr>
      </p:pic>
      <p:pic>
        <p:nvPicPr>
          <p:cNvPr id="6" name="Picture 5">
            <a:extLst>
              <a:ext uri="{FF2B5EF4-FFF2-40B4-BE49-F238E27FC236}">
                <a16:creationId xmlns:a16="http://schemas.microsoft.com/office/drawing/2014/main" id="{D4AC8B37-2A54-99A7-94A9-919B4865C259}"/>
              </a:ext>
            </a:extLst>
          </p:cNvPr>
          <p:cNvPicPr>
            <a:picLocks noChangeAspect="1"/>
          </p:cNvPicPr>
          <p:nvPr/>
        </p:nvPicPr>
        <p:blipFill>
          <a:blip r:embed="rId5"/>
          <a:stretch>
            <a:fillRect/>
          </a:stretch>
        </p:blipFill>
        <p:spPr>
          <a:xfrm>
            <a:off x="3141183" y="2350914"/>
            <a:ext cx="5610527" cy="3353268"/>
          </a:xfrm>
          <a:prstGeom prst="rect">
            <a:avLst/>
          </a:prstGeom>
        </p:spPr>
      </p:pic>
      <p:pic>
        <p:nvPicPr>
          <p:cNvPr id="7" name="Picture 6">
            <a:extLst>
              <a:ext uri="{FF2B5EF4-FFF2-40B4-BE49-F238E27FC236}">
                <a16:creationId xmlns:a16="http://schemas.microsoft.com/office/drawing/2014/main" id="{DFD5ED31-21F3-E36B-0BF6-FFB1BE23AE8D}"/>
              </a:ext>
            </a:extLst>
          </p:cNvPr>
          <p:cNvPicPr>
            <a:picLocks noChangeAspect="1"/>
          </p:cNvPicPr>
          <p:nvPr/>
        </p:nvPicPr>
        <p:blipFill>
          <a:blip r:embed="rId6"/>
          <a:stretch>
            <a:fillRect/>
          </a:stretch>
        </p:blipFill>
        <p:spPr>
          <a:xfrm>
            <a:off x="3982470" y="2638327"/>
            <a:ext cx="5695231" cy="3353268"/>
          </a:xfrm>
          <a:prstGeom prst="rect">
            <a:avLst/>
          </a:prstGeom>
        </p:spPr>
      </p:pic>
      <p:pic>
        <p:nvPicPr>
          <p:cNvPr id="8" name="Picture 7">
            <a:extLst>
              <a:ext uri="{FF2B5EF4-FFF2-40B4-BE49-F238E27FC236}">
                <a16:creationId xmlns:a16="http://schemas.microsoft.com/office/drawing/2014/main" id="{833CCCB8-1618-0F6A-A059-1F811C2941E1}"/>
              </a:ext>
            </a:extLst>
          </p:cNvPr>
          <p:cNvPicPr>
            <a:picLocks noChangeAspect="1"/>
          </p:cNvPicPr>
          <p:nvPr/>
        </p:nvPicPr>
        <p:blipFill rotWithShape="1">
          <a:blip r:embed="rId7">
            <a:extLst>
              <a:ext uri="{28A0092B-C50C-407E-A947-70E740481C1C}">
                <a14:useLocalDpi xmlns:a14="http://schemas.microsoft.com/office/drawing/2010/main" val="0"/>
              </a:ext>
            </a:extLst>
          </a:blip>
          <a:srcRect t="86496"/>
          <a:stretch/>
        </p:blipFill>
        <p:spPr>
          <a:xfrm>
            <a:off x="0" y="5931879"/>
            <a:ext cx="12192000" cy="926123"/>
          </a:xfrm>
          <a:prstGeom prst="rect">
            <a:avLst/>
          </a:prstGeom>
        </p:spPr>
      </p:pic>
      <p:pic>
        <p:nvPicPr>
          <p:cNvPr id="10" name="Picture 9" descr="Logo&#10;&#10;AI-generated content may be incorrect.">
            <a:extLst>
              <a:ext uri="{FF2B5EF4-FFF2-40B4-BE49-F238E27FC236}">
                <a16:creationId xmlns:a16="http://schemas.microsoft.com/office/drawing/2014/main" id="{B368D3D2-5FBC-B905-B60A-0540A74BA0E5}"/>
              </a:ext>
            </a:extLst>
          </p:cNvPr>
          <p:cNvPicPr>
            <a:picLocks noChangeAspect="1"/>
          </p:cNvPicPr>
          <p:nvPr/>
        </p:nvPicPr>
        <p:blipFill>
          <a:blip r:embed="rId8"/>
          <a:stretch>
            <a:fillRect/>
          </a:stretch>
        </p:blipFill>
        <p:spPr>
          <a:xfrm>
            <a:off x="1524000" y="5142197"/>
            <a:ext cx="1524000" cy="1715804"/>
          </a:xfrm>
          <a:prstGeom prst="rect">
            <a:avLst/>
          </a:prstGeom>
        </p:spPr>
      </p:pic>
    </p:spTree>
    <p:extLst>
      <p:ext uri="{BB962C8B-B14F-4D97-AF65-F5344CB8AC3E}">
        <p14:creationId xmlns:p14="http://schemas.microsoft.com/office/powerpoint/2010/main" val="227499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67590732-D110-603A-72E3-DC8EDEF17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1" y="5803876"/>
            <a:ext cx="2880741" cy="899664"/>
          </a:xfrm>
          <a:prstGeom prst="rect">
            <a:avLst/>
          </a:prstGeom>
        </p:spPr>
      </p:pic>
      <p:grpSp>
        <p:nvGrpSpPr>
          <p:cNvPr id="8" name="object 7">
            <a:extLst>
              <a:ext uri="{FF2B5EF4-FFF2-40B4-BE49-F238E27FC236}">
                <a16:creationId xmlns:a16="http://schemas.microsoft.com/office/drawing/2014/main" id="{69B06CDD-C823-EFE0-0628-636A8838423F}"/>
              </a:ext>
            </a:extLst>
          </p:cNvPr>
          <p:cNvGrpSpPr/>
          <p:nvPr/>
        </p:nvGrpSpPr>
        <p:grpSpPr>
          <a:xfrm>
            <a:off x="1248658" y="-17935"/>
            <a:ext cx="10105142" cy="5851322"/>
            <a:chOff x="149" y="465380"/>
            <a:chExt cx="9144000" cy="4678359"/>
          </a:xfrm>
        </p:grpSpPr>
        <p:sp>
          <p:nvSpPr>
            <p:cNvPr id="9" name="object 8">
              <a:extLst>
                <a:ext uri="{FF2B5EF4-FFF2-40B4-BE49-F238E27FC236}">
                  <a16:creationId xmlns:a16="http://schemas.microsoft.com/office/drawing/2014/main" id="{6BEBE1F8-26CE-712A-985E-3E448151374F}"/>
                </a:ext>
              </a:extLst>
            </p:cNvPr>
            <p:cNvSpPr/>
            <p:nvPr/>
          </p:nvSpPr>
          <p:spPr>
            <a:xfrm>
              <a:off x="830400" y="1191074"/>
              <a:ext cx="685800" cy="97155"/>
            </a:xfrm>
            <a:custGeom>
              <a:avLst/>
              <a:gdLst/>
              <a:ahLst/>
              <a:cxnLst/>
              <a:rect l="l" t="t" r="r" b="b"/>
              <a:pathLst>
                <a:path w="685800" h="97155">
                  <a:moveTo>
                    <a:pt x="685799" y="96599"/>
                  </a:moveTo>
                  <a:lnTo>
                    <a:pt x="0" y="96599"/>
                  </a:lnTo>
                  <a:lnTo>
                    <a:pt x="0" y="0"/>
                  </a:lnTo>
                  <a:lnTo>
                    <a:pt x="685799" y="0"/>
                  </a:lnTo>
                  <a:lnTo>
                    <a:pt x="685799" y="96599"/>
                  </a:lnTo>
                  <a:close/>
                </a:path>
              </a:pathLst>
            </a:custGeom>
            <a:solidFill>
              <a:srgbClr val="4A9647"/>
            </a:solidFill>
          </p:spPr>
          <p:txBody>
            <a:bodyPr wrap="square" lIns="0" tIns="0" rIns="0" bIns="0" rtlCol="0"/>
            <a:lstStyle/>
            <a:p>
              <a:endParaRPr sz="1801"/>
            </a:p>
          </p:txBody>
        </p:sp>
        <p:pic>
          <p:nvPicPr>
            <p:cNvPr id="10" name="object 9">
              <a:extLst>
                <a:ext uri="{FF2B5EF4-FFF2-40B4-BE49-F238E27FC236}">
                  <a16:creationId xmlns:a16="http://schemas.microsoft.com/office/drawing/2014/main" id="{BB005490-FD1E-6A25-263F-4DF1F0F99201}"/>
                </a:ext>
              </a:extLst>
            </p:cNvPr>
            <p:cNvPicPr/>
            <p:nvPr/>
          </p:nvPicPr>
          <p:blipFill>
            <a:blip r:embed="rId4" cstate="print"/>
            <a:srcRect l="2916" r="4194"/>
            <a:stretch>
              <a:fillRect/>
            </a:stretch>
          </p:blipFill>
          <p:spPr>
            <a:xfrm>
              <a:off x="266801" y="480300"/>
              <a:ext cx="8493727" cy="4663199"/>
            </a:xfrm>
            <a:prstGeom prst="rect">
              <a:avLst/>
            </a:prstGeom>
          </p:spPr>
        </p:pic>
        <p:sp>
          <p:nvSpPr>
            <p:cNvPr id="11" name="object 10">
              <a:extLst>
                <a:ext uri="{FF2B5EF4-FFF2-40B4-BE49-F238E27FC236}">
                  <a16:creationId xmlns:a16="http://schemas.microsoft.com/office/drawing/2014/main" id="{4AD91532-04A9-3067-A36F-B27C08F6E599}"/>
                </a:ext>
              </a:extLst>
            </p:cNvPr>
            <p:cNvSpPr/>
            <p:nvPr/>
          </p:nvSpPr>
          <p:spPr>
            <a:xfrm>
              <a:off x="266802" y="465380"/>
              <a:ext cx="8493727" cy="4663440"/>
            </a:xfrm>
            <a:custGeom>
              <a:avLst/>
              <a:gdLst/>
              <a:ahLst/>
              <a:cxnLst/>
              <a:rect l="l" t="t" r="r" b="b"/>
              <a:pathLst>
                <a:path w="9144000" h="4663440">
                  <a:moveTo>
                    <a:pt x="0" y="0"/>
                  </a:moveTo>
                  <a:lnTo>
                    <a:pt x="9143849" y="0"/>
                  </a:lnTo>
                  <a:lnTo>
                    <a:pt x="9143849" y="4663199"/>
                  </a:lnTo>
                  <a:lnTo>
                    <a:pt x="0" y="4663199"/>
                  </a:lnTo>
                  <a:lnTo>
                    <a:pt x="0" y="0"/>
                  </a:lnTo>
                  <a:close/>
                </a:path>
              </a:pathLst>
            </a:custGeom>
            <a:solidFill>
              <a:srgbClr val="595959">
                <a:alpha val="54719"/>
              </a:srgbClr>
            </a:solidFill>
          </p:spPr>
          <p:txBody>
            <a:bodyPr wrap="square" lIns="0" tIns="0" rIns="0" bIns="0" rtlCol="0"/>
            <a:lstStyle/>
            <a:p>
              <a:endParaRPr sz="1801"/>
            </a:p>
          </p:txBody>
        </p:sp>
        <p:sp>
          <p:nvSpPr>
            <p:cNvPr id="12" name="object 11">
              <a:extLst>
                <a:ext uri="{FF2B5EF4-FFF2-40B4-BE49-F238E27FC236}">
                  <a16:creationId xmlns:a16="http://schemas.microsoft.com/office/drawing/2014/main" id="{E87025BB-35C9-C345-8DC7-C04ED365E4D3}"/>
                </a:ext>
              </a:extLst>
            </p:cNvPr>
            <p:cNvSpPr/>
            <p:nvPr/>
          </p:nvSpPr>
          <p:spPr>
            <a:xfrm>
              <a:off x="149" y="480299"/>
              <a:ext cx="9144000" cy="4663440"/>
            </a:xfrm>
            <a:custGeom>
              <a:avLst/>
              <a:gdLst/>
              <a:ahLst/>
              <a:cxnLst/>
              <a:rect l="l" t="t" r="r" b="b"/>
              <a:pathLst>
                <a:path w="9144000" h="4663440">
                  <a:moveTo>
                    <a:pt x="0" y="0"/>
                  </a:moveTo>
                  <a:lnTo>
                    <a:pt x="9143849" y="0"/>
                  </a:lnTo>
                </a:path>
                <a:path w="9144000" h="4663440">
                  <a:moveTo>
                    <a:pt x="0" y="4663199"/>
                  </a:moveTo>
                  <a:lnTo>
                    <a:pt x="0" y="0"/>
                  </a:lnTo>
                </a:path>
              </a:pathLst>
            </a:custGeom>
            <a:ln w="9524">
              <a:solidFill>
                <a:srgbClr val="FFFFFF"/>
              </a:solidFill>
            </a:ln>
          </p:spPr>
          <p:txBody>
            <a:bodyPr wrap="square" lIns="0" tIns="0" rIns="0" bIns="0" rtlCol="0"/>
            <a:lstStyle/>
            <a:p>
              <a:endParaRPr sz="1801"/>
            </a:p>
          </p:txBody>
        </p:sp>
      </p:grpSp>
      <p:sp>
        <p:nvSpPr>
          <p:cNvPr id="4" name="Rectangle 3">
            <a:extLst>
              <a:ext uri="{FF2B5EF4-FFF2-40B4-BE49-F238E27FC236}">
                <a16:creationId xmlns:a16="http://schemas.microsoft.com/office/drawing/2014/main" id="{81F167BC-0266-F029-8DAF-50B59F6EC992}"/>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4" name="Picture 13">
            <a:extLst>
              <a:ext uri="{FF2B5EF4-FFF2-40B4-BE49-F238E27FC236}">
                <a16:creationId xmlns:a16="http://schemas.microsoft.com/office/drawing/2014/main" id="{866BDFA2-9BD0-36DA-753C-A6F2481D5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330" y="6003879"/>
            <a:ext cx="2132807" cy="632788"/>
          </a:xfrm>
          <a:prstGeom prst="rect">
            <a:avLst/>
          </a:prstGeom>
        </p:spPr>
      </p:pic>
      <p:sp>
        <p:nvSpPr>
          <p:cNvPr id="13" name="object 12">
            <a:extLst>
              <a:ext uri="{FF2B5EF4-FFF2-40B4-BE49-F238E27FC236}">
                <a16:creationId xmlns:a16="http://schemas.microsoft.com/office/drawing/2014/main" id="{590415C3-2523-E4B5-1AF1-8BB6E35C25F0}"/>
              </a:ext>
            </a:extLst>
          </p:cNvPr>
          <p:cNvSpPr txBox="1">
            <a:spLocks noGrp="1"/>
          </p:cNvSpPr>
          <p:nvPr>
            <p:ph type="title"/>
          </p:nvPr>
        </p:nvSpPr>
        <p:spPr>
          <a:xfrm>
            <a:off x="1913370" y="115135"/>
            <a:ext cx="8365268" cy="2949335"/>
          </a:xfrm>
          <a:prstGeom prst="rect">
            <a:avLst/>
          </a:prstGeom>
        </p:spPr>
        <p:txBody>
          <a:bodyPr vert="horz" wrap="square" lIns="0" tIns="11431" rIns="0" bIns="0" rtlCol="0" anchor="ctr">
            <a:spAutoFit/>
          </a:bodyPr>
          <a:lstStyle/>
          <a:p>
            <a:pPr marL="12700" marR="5081">
              <a:lnSpc>
                <a:spcPct val="100800"/>
              </a:lnSpc>
              <a:spcBef>
                <a:spcPts val="91"/>
              </a:spcBef>
            </a:pPr>
            <a:r>
              <a:rPr sz="4800" b="1" spc="-20" dirty="0">
                <a:solidFill>
                  <a:srgbClr val="FFFFFF"/>
                </a:solidFill>
                <a:latin typeface="Arial" panose="020B0604020202020204" pitchFamily="34" charset="0"/>
                <a:cs typeface="Arial" panose="020B0604020202020204" pitchFamily="34" charset="0"/>
              </a:rPr>
              <a:t>York</a:t>
            </a:r>
            <a:r>
              <a:rPr sz="4800" b="1" spc="-255" dirty="0">
                <a:solidFill>
                  <a:srgbClr val="FFFFFF"/>
                </a:solidFill>
                <a:latin typeface="Arial" panose="020B0604020202020204" pitchFamily="34" charset="0"/>
                <a:cs typeface="Arial" panose="020B0604020202020204" pitchFamily="34" charset="0"/>
              </a:rPr>
              <a:t> </a:t>
            </a:r>
            <a:r>
              <a:rPr sz="4800" b="1" spc="85" dirty="0">
                <a:solidFill>
                  <a:srgbClr val="FFFFFF"/>
                </a:solidFill>
                <a:latin typeface="Arial" panose="020B0604020202020204" pitchFamily="34" charset="0"/>
                <a:cs typeface="Arial" panose="020B0604020202020204" pitchFamily="34" charset="0"/>
              </a:rPr>
              <a:t>County </a:t>
            </a:r>
            <a:br>
              <a:rPr lang="en-US" sz="4800" b="1" spc="85" dirty="0">
                <a:solidFill>
                  <a:srgbClr val="FFFFFF"/>
                </a:solidFill>
                <a:latin typeface="Arial" panose="020B0604020202020204" pitchFamily="34" charset="0"/>
                <a:cs typeface="Arial" panose="020B0604020202020204" pitchFamily="34" charset="0"/>
              </a:rPr>
            </a:br>
            <a:r>
              <a:rPr sz="4800" b="1" spc="155" dirty="0">
                <a:solidFill>
                  <a:srgbClr val="FFFFFF"/>
                </a:solidFill>
                <a:latin typeface="Arial" panose="020B0604020202020204" pitchFamily="34" charset="0"/>
                <a:cs typeface="Arial" panose="020B0604020202020204" pitchFamily="34" charset="0"/>
              </a:rPr>
              <a:t>Housing</a:t>
            </a:r>
            <a:r>
              <a:rPr sz="4800" b="1" spc="-225" dirty="0">
                <a:solidFill>
                  <a:srgbClr val="FFFFFF"/>
                </a:solidFill>
                <a:latin typeface="Arial" panose="020B0604020202020204" pitchFamily="34" charset="0"/>
                <a:cs typeface="Arial" panose="020B0604020202020204" pitchFamily="34" charset="0"/>
              </a:rPr>
              <a:t> </a:t>
            </a:r>
            <a:r>
              <a:rPr sz="4800" b="1" spc="127" dirty="0">
                <a:solidFill>
                  <a:srgbClr val="FFFFFF"/>
                </a:solidFill>
                <a:latin typeface="Arial" panose="020B0604020202020204" pitchFamily="34" charset="0"/>
                <a:cs typeface="Arial" panose="020B0604020202020204" pitchFamily="34" charset="0"/>
              </a:rPr>
              <a:t>Stud</a:t>
            </a:r>
            <a:r>
              <a:rPr lang="en-US" sz="4800" b="1" spc="127" dirty="0">
                <a:solidFill>
                  <a:srgbClr val="FFFFFF"/>
                </a:solidFill>
                <a:latin typeface="Arial" panose="020B0604020202020204" pitchFamily="34" charset="0"/>
                <a:cs typeface="Arial" panose="020B0604020202020204" pitchFamily="34" charset="0"/>
              </a:rPr>
              <a:t>y</a:t>
            </a:r>
            <a:br>
              <a:rPr lang="en-US" sz="4800" b="1" spc="127" dirty="0">
                <a:solidFill>
                  <a:srgbClr val="FFFFFF"/>
                </a:solidFill>
                <a:latin typeface="Arial" panose="020B0604020202020204" pitchFamily="34" charset="0"/>
                <a:cs typeface="Arial" panose="020B0604020202020204" pitchFamily="34" charset="0"/>
              </a:rPr>
            </a:br>
            <a:br>
              <a:rPr lang="en-US" sz="4800" b="1" spc="127" dirty="0">
                <a:solidFill>
                  <a:srgbClr val="FFFFFF"/>
                </a:solidFill>
                <a:latin typeface="Arial" panose="020B0604020202020204" pitchFamily="34" charset="0"/>
                <a:cs typeface="Arial" panose="020B0604020202020204" pitchFamily="34" charset="0"/>
              </a:rPr>
            </a:br>
            <a:r>
              <a:rPr lang="en-US" sz="4800" b="1" spc="127" dirty="0">
                <a:solidFill>
                  <a:srgbClr val="FFFFFF"/>
                </a:solidFill>
                <a:latin typeface="Arial" panose="020B0604020202020204" pitchFamily="34" charset="0"/>
                <a:cs typeface="Arial" panose="020B0604020202020204" pitchFamily="34" charset="0"/>
              </a:rPr>
              <a:t>2023 Data &amp; Next Steps  </a:t>
            </a:r>
            <a:endParaRPr sz="4800" b="1" dirty="0">
              <a:latin typeface="Arial" panose="020B0604020202020204" pitchFamily="34" charset="0"/>
              <a:cs typeface="Arial" panose="020B0604020202020204" pitchFamily="34" charset="0"/>
            </a:endParaRPr>
          </a:p>
        </p:txBody>
      </p:sp>
      <p:sp>
        <p:nvSpPr>
          <p:cNvPr id="15" name="object 13">
            <a:extLst>
              <a:ext uri="{FF2B5EF4-FFF2-40B4-BE49-F238E27FC236}">
                <a16:creationId xmlns:a16="http://schemas.microsoft.com/office/drawing/2014/main" id="{026E5A5D-9EDF-77B9-26F9-8D2C6661612F}"/>
              </a:ext>
            </a:extLst>
          </p:cNvPr>
          <p:cNvSpPr txBox="1"/>
          <p:nvPr/>
        </p:nvSpPr>
        <p:spPr>
          <a:xfrm>
            <a:off x="1738864" y="3999397"/>
            <a:ext cx="4431825" cy="1436932"/>
          </a:xfrm>
          <a:prstGeom prst="rect">
            <a:avLst/>
          </a:prstGeom>
        </p:spPr>
        <p:txBody>
          <a:bodyPr vert="horz" wrap="square" lIns="0" tIns="12700" rIns="0" bIns="0" rtlCol="0">
            <a:spAutoFit/>
          </a:bodyPr>
          <a:lstStyle/>
          <a:p>
            <a:pPr marL="12700">
              <a:spcBef>
                <a:spcPts val="100"/>
              </a:spcBef>
            </a:pPr>
            <a:r>
              <a:rPr lang="en-US" sz="1801" dirty="0">
                <a:solidFill>
                  <a:schemeClr val="bg1"/>
                </a:solidFill>
                <a:latin typeface="Arial" panose="020B0604020202020204" pitchFamily="34" charset="0"/>
                <a:cs typeface="Arial" panose="020B0604020202020204" pitchFamily="34" charset="0"/>
              </a:rPr>
              <a:t>Women in Commercial Real Estate</a:t>
            </a:r>
          </a:p>
          <a:p>
            <a:pPr marL="12700">
              <a:spcBef>
                <a:spcPts val="100"/>
              </a:spcBef>
            </a:pPr>
            <a:r>
              <a:rPr lang="en-US" sz="1801" dirty="0">
                <a:solidFill>
                  <a:schemeClr val="bg1"/>
                </a:solidFill>
                <a:latin typeface="Arial" panose="020B0604020202020204" pitchFamily="34" charset="0"/>
                <a:cs typeface="Arial" panose="020B0604020202020204" pitchFamily="34" charset="0"/>
              </a:rPr>
              <a:t>September 18, 2025</a:t>
            </a:r>
          </a:p>
          <a:p>
            <a:pPr marL="12700">
              <a:spcBef>
                <a:spcPts val="100"/>
              </a:spcBef>
            </a:pPr>
            <a:endParaRPr lang="en-US" sz="1801" dirty="0">
              <a:solidFill>
                <a:schemeClr val="bg1"/>
              </a:solidFill>
              <a:latin typeface="Arial" panose="020B0604020202020204" pitchFamily="34" charset="0"/>
              <a:cs typeface="Arial" panose="020B0604020202020204" pitchFamily="34" charset="0"/>
            </a:endParaRPr>
          </a:p>
          <a:p>
            <a:pPr marL="12700">
              <a:spcBef>
                <a:spcPts val="100"/>
              </a:spcBef>
            </a:pPr>
            <a:r>
              <a:rPr lang="en-US" sz="1801" dirty="0">
                <a:solidFill>
                  <a:schemeClr val="bg1"/>
                </a:solidFill>
                <a:latin typeface="Arial" panose="020B0604020202020204" pitchFamily="34" charset="0"/>
                <a:cs typeface="Arial" panose="020B0604020202020204" pitchFamily="34" charset="0"/>
              </a:rPr>
              <a:t>Brendan Salyards</a:t>
            </a:r>
            <a:br>
              <a:rPr lang="en-US" sz="1801" dirty="0">
                <a:solidFill>
                  <a:schemeClr val="bg1"/>
                </a:solidFill>
                <a:latin typeface="Arial" panose="020B0604020202020204" pitchFamily="34" charset="0"/>
                <a:cs typeface="Arial" panose="020B0604020202020204" pitchFamily="34" charset="0"/>
              </a:rPr>
            </a:br>
            <a:r>
              <a:rPr lang="en-US" sz="1801" dirty="0">
                <a:solidFill>
                  <a:schemeClr val="bg1"/>
                </a:solidFill>
                <a:latin typeface="Arial" panose="020B0604020202020204" pitchFamily="34" charset="0"/>
                <a:cs typeface="Arial" panose="020B0604020202020204" pitchFamily="34" charset="0"/>
              </a:rPr>
              <a:t>Manager, Economic Initiatives &amp; Analysis</a:t>
            </a:r>
            <a:endParaRPr sz="1801"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E4A06D2-6C38-A24E-18E0-58917C19D705}"/>
              </a:ext>
            </a:extLst>
          </p:cNvPr>
          <p:cNvSpPr>
            <a:spLocks noGrp="1"/>
          </p:cNvSpPr>
          <p:nvPr>
            <p:ph type="sldNum" sz="quarter" idx="12"/>
          </p:nvPr>
        </p:nvSpPr>
        <p:spPr/>
        <p:txBody>
          <a:bodyPr/>
          <a:lstStyle/>
          <a:p>
            <a:fld id="{5FBECCC3-F0E0-45E6-ACE9-387350A0B31D}" type="slidenum">
              <a:rPr lang="en-US" smtClean="0"/>
              <a:t>54</a:t>
            </a:fld>
            <a:endParaRPr lang="en-US"/>
          </a:p>
        </p:txBody>
      </p:sp>
    </p:spTree>
    <p:extLst>
      <p:ext uri="{BB962C8B-B14F-4D97-AF65-F5344CB8AC3E}">
        <p14:creationId xmlns:p14="http://schemas.microsoft.com/office/powerpoint/2010/main" val="27770504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67590732-D110-603A-72E3-DC8EDEF17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866BDFA2-9BD0-36DA-753C-A6F2481D5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A0D904CF-D4EC-B460-AB6D-B29222947E53}"/>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YCEA and Economic Action Plan</a:t>
            </a:r>
          </a:p>
        </p:txBody>
      </p:sp>
      <p:pic>
        <p:nvPicPr>
          <p:cNvPr id="7" name="Content Placeholder 6" descr="A screenshot of a social media post&#10;&#10;Description automatically generated">
            <a:extLst>
              <a:ext uri="{FF2B5EF4-FFF2-40B4-BE49-F238E27FC236}">
                <a16:creationId xmlns:a16="http://schemas.microsoft.com/office/drawing/2014/main" id="{F361038D-5451-8646-BBB6-A9D0D36ABBCA}"/>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352308" y="1038452"/>
            <a:ext cx="4625923" cy="1597635"/>
          </a:xfrm>
          <a:prstGeom prst="rect">
            <a:avLst/>
          </a:prstGeom>
        </p:spPr>
      </p:pic>
      <p:pic>
        <p:nvPicPr>
          <p:cNvPr id="9" name="Picture 8">
            <a:extLst>
              <a:ext uri="{FF2B5EF4-FFF2-40B4-BE49-F238E27FC236}">
                <a16:creationId xmlns:a16="http://schemas.microsoft.com/office/drawing/2014/main" id="{E01E7370-17D5-6740-245A-45ACAC2134D7}"/>
              </a:ext>
            </a:extLst>
          </p:cNvPr>
          <p:cNvPicPr>
            <a:picLocks noChangeAspect="1"/>
          </p:cNvPicPr>
          <p:nvPr/>
        </p:nvPicPr>
        <p:blipFill>
          <a:blip r:embed="rId6"/>
          <a:stretch>
            <a:fillRect/>
          </a:stretch>
        </p:blipFill>
        <p:spPr>
          <a:xfrm>
            <a:off x="5839458" y="1784359"/>
            <a:ext cx="4828543" cy="3330563"/>
          </a:xfrm>
          <a:prstGeom prst="rect">
            <a:avLst/>
          </a:prstGeom>
        </p:spPr>
      </p:pic>
      <p:sp>
        <p:nvSpPr>
          <p:cNvPr id="10" name="TextBox 9">
            <a:extLst>
              <a:ext uri="{FF2B5EF4-FFF2-40B4-BE49-F238E27FC236}">
                <a16:creationId xmlns:a16="http://schemas.microsoft.com/office/drawing/2014/main" id="{8943E425-D27A-AC39-F956-38F018AFDC94}"/>
              </a:ext>
            </a:extLst>
          </p:cNvPr>
          <p:cNvSpPr txBox="1"/>
          <p:nvPr/>
        </p:nvSpPr>
        <p:spPr>
          <a:xfrm>
            <a:off x="5897449" y="4347525"/>
            <a:ext cx="2385275" cy="300210"/>
          </a:xfrm>
          <a:prstGeom prst="rect">
            <a:avLst/>
          </a:prstGeom>
          <a:noFill/>
          <a:ln w="38100">
            <a:solidFill>
              <a:srgbClr val="FFFF00"/>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endParaRPr lang="en-US" sz="1351" dirty="0"/>
          </a:p>
        </p:txBody>
      </p:sp>
      <p:pic>
        <p:nvPicPr>
          <p:cNvPr id="11" name="Picture 10">
            <a:extLst>
              <a:ext uri="{FF2B5EF4-FFF2-40B4-BE49-F238E27FC236}">
                <a16:creationId xmlns:a16="http://schemas.microsoft.com/office/drawing/2014/main" id="{BB18F315-69C7-55D7-6B3D-656BC294D217}"/>
              </a:ext>
            </a:extLst>
          </p:cNvPr>
          <p:cNvPicPr>
            <a:picLocks noChangeAspect="1"/>
          </p:cNvPicPr>
          <p:nvPr/>
        </p:nvPicPr>
        <p:blipFill rotWithShape="1">
          <a:blip r:embed="rId7"/>
          <a:srcRect r="48135"/>
          <a:stretch/>
        </p:blipFill>
        <p:spPr>
          <a:xfrm>
            <a:off x="2253190" y="3333573"/>
            <a:ext cx="3219237" cy="1302099"/>
          </a:xfrm>
          <a:prstGeom prst="rect">
            <a:avLst/>
          </a:prstGeom>
        </p:spPr>
      </p:pic>
      <p:sp>
        <p:nvSpPr>
          <p:cNvPr id="3" name="Slide Number Placeholder 2">
            <a:extLst>
              <a:ext uri="{FF2B5EF4-FFF2-40B4-BE49-F238E27FC236}">
                <a16:creationId xmlns:a16="http://schemas.microsoft.com/office/drawing/2014/main" id="{BBA35216-7955-5E8F-9ECD-AE1EE74A6574}"/>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55</a:t>
            </a:fld>
            <a:endParaRPr lang="en-US"/>
          </a:p>
        </p:txBody>
      </p:sp>
      <p:sp>
        <p:nvSpPr>
          <p:cNvPr id="5" name="Rectangle 4">
            <a:extLst>
              <a:ext uri="{FF2B5EF4-FFF2-40B4-BE49-F238E27FC236}">
                <a16:creationId xmlns:a16="http://schemas.microsoft.com/office/drawing/2014/main" id="{9265A710-0CEF-CA7E-E2F8-3D8B3A764C56}"/>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890191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67590732-D110-603A-72E3-DC8EDEF17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866BDFA2-9BD0-36DA-753C-A6F2481D5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A0D904CF-D4EC-B460-AB6D-B29222947E53}"/>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Countywide Housing Study</a:t>
            </a:r>
          </a:p>
        </p:txBody>
      </p:sp>
      <p:sp>
        <p:nvSpPr>
          <p:cNvPr id="8" name="Rectangle 7">
            <a:extLst>
              <a:ext uri="{FF2B5EF4-FFF2-40B4-BE49-F238E27FC236}">
                <a16:creationId xmlns:a16="http://schemas.microsoft.com/office/drawing/2014/main" id="{4AF79020-2CFB-9DCE-2F35-66262FF7443F}"/>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Google Shape;205;p17">
            <a:extLst>
              <a:ext uri="{FF2B5EF4-FFF2-40B4-BE49-F238E27FC236}">
                <a16:creationId xmlns:a16="http://schemas.microsoft.com/office/drawing/2014/main" id="{C7B2F2CA-7685-6BBA-BD85-40346F547FDC}"/>
              </a:ext>
            </a:extLst>
          </p:cNvPr>
          <p:cNvSpPr txBox="1">
            <a:spLocks/>
          </p:cNvSpPr>
          <p:nvPr/>
        </p:nvSpPr>
        <p:spPr>
          <a:xfrm>
            <a:off x="296562" y="1074327"/>
            <a:ext cx="6095999" cy="4220775"/>
          </a:xfrm>
          <a:prstGeom prst="rect">
            <a:avLst/>
          </a:prstGeom>
        </p:spPr>
        <p:txBody>
          <a:bodyPr spcFirstLastPara="1" vert="horz" wrap="square" lIns="0" tIns="0" rIns="0" bIns="0" rtlCol="0" anchor="t" anchorCtr="0">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defTabSz="685783">
              <a:lnSpc>
                <a:spcPct val="115000"/>
              </a:lnSpc>
              <a:spcBef>
                <a:spcPts val="751"/>
              </a:spcBef>
              <a:defRPr/>
            </a:pPr>
            <a:r>
              <a:rPr lang="en-US" sz="3000" b="1" dirty="0">
                <a:solidFill>
                  <a:srgbClr val="70AD47"/>
                </a:solidFill>
                <a:latin typeface="Arial" panose="020B0604020202020204" pitchFamily="34" charset="0"/>
                <a:cs typeface="Arial" panose="020B0604020202020204" pitchFamily="34" charset="0"/>
              </a:rPr>
              <a:t>Two Phase Process</a:t>
            </a:r>
            <a:endParaRPr lang="en-US" sz="3000" b="1" dirty="0">
              <a:solidFill>
                <a:prstClr val="black"/>
              </a:solidFill>
              <a:latin typeface="Arial" panose="020B0604020202020204" pitchFamily="34" charset="0"/>
              <a:cs typeface="Arial" panose="020B0604020202020204" pitchFamily="34" charset="0"/>
            </a:endParaRPr>
          </a:p>
          <a:p>
            <a:pPr marL="171446"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Phase 1:</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Convene steering committee</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Gather baseline data</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Promote </a:t>
            </a:r>
          </a:p>
          <a:p>
            <a:pPr marL="171446"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Phase 2:</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Identify existing collaboratives and initiatives, as well as gaps</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Develop and promote agenda of key initiatives to support housing partners</a:t>
            </a:r>
          </a:p>
          <a:p>
            <a:pPr marL="514346" lvl="1" indent="-171446" defTabSz="685783">
              <a:spcBef>
                <a:spcPts val="1000"/>
              </a:spcBef>
              <a:buFont typeface="Arial" panose="020B0604020202020204" pitchFamily="34" charset="0"/>
              <a:buChar char="•"/>
              <a:defRPr/>
            </a:pPr>
            <a:r>
              <a:rPr lang="en-US" sz="1800" dirty="0">
                <a:solidFill>
                  <a:srgbClr val="2E3D5D"/>
                </a:solidFill>
                <a:latin typeface="Arial" panose="020B0604020202020204" pitchFamily="34" charset="0"/>
                <a:ea typeface="Roboto Light"/>
                <a:cs typeface="Arial" panose="020B0604020202020204" pitchFamily="34" charset="0"/>
                <a:sym typeface="Roboto Light"/>
              </a:rPr>
              <a:t>Advance new initiatives where appropriate</a:t>
            </a:r>
            <a:endParaRPr lang="en-US" sz="1800" dirty="0">
              <a:solidFill>
                <a:srgbClr val="2E3D5D"/>
              </a:solidFill>
              <a:latin typeface="Calibri" panose="020F0502020204030204"/>
              <a:sym typeface="Roboto Light"/>
            </a:endParaRPr>
          </a:p>
        </p:txBody>
      </p:sp>
      <p:pic>
        <p:nvPicPr>
          <p:cNvPr id="5" name="Picture 4">
            <a:extLst>
              <a:ext uri="{FF2B5EF4-FFF2-40B4-BE49-F238E27FC236}">
                <a16:creationId xmlns:a16="http://schemas.microsoft.com/office/drawing/2014/main" id="{06ED9C1C-BB00-ACAE-17E3-FDD9C45B9BA3}"/>
              </a:ext>
            </a:extLst>
          </p:cNvPr>
          <p:cNvPicPr>
            <a:picLocks noChangeAspect="1"/>
          </p:cNvPicPr>
          <p:nvPr/>
        </p:nvPicPr>
        <p:blipFill>
          <a:blip r:embed="rId5"/>
          <a:stretch>
            <a:fillRect/>
          </a:stretch>
        </p:blipFill>
        <p:spPr>
          <a:xfrm>
            <a:off x="6892035" y="1255009"/>
            <a:ext cx="4809814" cy="3631789"/>
          </a:xfrm>
          <a:prstGeom prst="rect">
            <a:avLst/>
          </a:prstGeom>
          <a:ln w="3175">
            <a:solidFill>
              <a:schemeClr val="tx1"/>
            </a:solidFill>
          </a:ln>
        </p:spPr>
      </p:pic>
      <p:sp>
        <p:nvSpPr>
          <p:cNvPr id="6" name="Arrow: Right 5">
            <a:extLst>
              <a:ext uri="{FF2B5EF4-FFF2-40B4-BE49-F238E27FC236}">
                <a16:creationId xmlns:a16="http://schemas.microsoft.com/office/drawing/2014/main" id="{0319EF01-CF8F-EC53-7570-41691740E00B}"/>
              </a:ext>
            </a:extLst>
          </p:cNvPr>
          <p:cNvSpPr/>
          <p:nvPr/>
        </p:nvSpPr>
        <p:spPr>
          <a:xfrm>
            <a:off x="4796238" y="2333889"/>
            <a:ext cx="1928191" cy="735496"/>
          </a:xfrm>
          <a:prstGeom prst="rightArrow">
            <a:avLst/>
          </a:prstGeom>
          <a:solidFill>
            <a:srgbClr val="5BC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7" name="Slide Number Placeholder 6">
            <a:extLst>
              <a:ext uri="{FF2B5EF4-FFF2-40B4-BE49-F238E27FC236}">
                <a16:creationId xmlns:a16="http://schemas.microsoft.com/office/drawing/2014/main" id="{011FD118-0A74-56A7-9285-55F2CD0A16FA}"/>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56</a:t>
            </a:fld>
            <a:endParaRPr lang="en-US"/>
          </a:p>
        </p:txBody>
      </p:sp>
      <p:sp>
        <p:nvSpPr>
          <p:cNvPr id="9" name="Rectangle 8">
            <a:extLst>
              <a:ext uri="{FF2B5EF4-FFF2-40B4-BE49-F238E27FC236}">
                <a16:creationId xmlns:a16="http://schemas.microsoft.com/office/drawing/2014/main" id="{8C8DD0FB-F486-11F4-98DD-29FF7C68CDD6}"/>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4241443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67590732-D110-603A-72E3-DC8EDEF17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866BDFA2-9BD0-36DA-753C-A6F2481D5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A0D904CF-D4EC-B460-AB6D-B29222947E53}"/>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4AF79020-2CFB-9DCE-2F35-66262FF7443F}"/>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977B69EA-066A-E289-9FD9-D634444BC0E1}"/>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57</a:t>
            </a:fld>
            <a:endParaRPr lang="en-US"/>
          </a:p>
        </p:txBody>
      </p:sp>
      <p:graphicFrame>
        <p:nvGraphicFramePr>
          <p:cNvPr id="5" name="Chart 4">
            <a:extLst>
              <a:ext uri="{FF2B5EF4-FFF2-40B4-BE49-F238E27FC236}">
                <a16:creationId xmlns:a16="http://schemas.microsoft.com/office/drawing/2014/main" id="{9312568A-0100-68EB-5EBE-20ED41DCC666}"/>
              </a:ext>
            </a:extLst>
          </p:cNvPr>
          <p:cNvGraphicFramePr>
            <a:graphicFrameLocks/>
          </p:cNvGraphicFramePr>
          <p:nvPr>
            <p:extLst>
              <p:ext uri="{D42A27DB-BD31-4B8C-83A1-F6EECF244321}">
                <p14:modId xmlns:p14="http://schemas.microsoft.com/office/powerpoint/2010/main" val="4165288427"/>
              </p:ext>
            </p:extLst>
          </p:nvPr>
        </p:nvGraphicFramePr>
        <p:xfrm>
          <a:off x="2378803" y="971249"/>
          <a:ext cx="7660548" cy="4496148"/>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F26C5B1C-0B07-FD6E-C86E-12711F4C3C42}"/>
              </a:ext>
            </a:extLst>
          </p:cNvPr>
          <p:cNvSpPr txBox="1"/>
          <p:nvPr/>
        </p:nvSpPr>
        <p:spPr>
          <a:xfrm>
            <a:off x="2549770" y="5334002"/>
            <a:ext cx="7092461" cy="508088"/>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US Census.gov, American Communities Survey, 5-year Estimates</a:t>
            </a:r>
          </a:p>
          <a:p>
            <a:pPr algn="ctr"/>
            <a:endParaRPr lang="en-US" sz="1351" dirty="0"/>
          </a:p>
        </p:txBody>
      </p:sp>
      <p:sp>
        <p:nvSpPr>
          <p:cNvPr id="7" name="Rectangle 6">
            <a:extLst>
              <a:ext uri="{FF2B5EF4-FFF2-40B4-BE49-F238E27FC236}">
                <a16:creationId xmlns:a16="http://schemas.microsoft.com/office/drawing/2014/main" id="{5A1E3AC5-BD92-9BCB-EC4A-EC1C2D49DFEC}"/>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7260167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D186F-178F-0BA1-263A-3253F9A7598C}"/>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8FAE53FE-855C-6D47-F292-818C0B46F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12083D0A-8BA4-76E7-59D6-4E8051BF10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8202C376-C995-A36F-88F8-48135E54AB6A}"/>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D252A97B-9EB7-FDCB-1DB6-D865ECE7AF7A}"/>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276D503F-CBBB-068C-BFF6-23F95E42D306}"/>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58</a:t>
            </a:fld>
            <a:endParaRPr lang="en-US"/>
          </a:p>
        </p:txBody>
      </p:sp>
      <p:graphicFrame>
        <p:nvGraphicFramePr>
          <p:cNvPr id="5" name="Chart 4">
            <a:extLst>
              <a:ext uri="{FF2B5EF4-FFF2-40B4-BE49-F238E27FC236}">
                <a16:creationId xmlns:a16="http://schemas.microsoft.com/office/drawing/2014/main" id="{A0F877AD-DCE9-B43A-E22F-B2586998CD85}"/>
              </a:ext>
            </a:extLst>
          </p:cNvPr>
          <p:cNvGraphicFramePr>
            <a:graphicFrameLocks/>
          </p:cNvGraphicFramePr>
          <p:nvPr>
            <p:extLst>
              <p:ext uri="{D42A27DB-BD31-4B8C-83A1-F6EECF244321}">
                <p14:modId xmlns:p14="http://schemas.microsoft.com/office/powerpoint/2010/main" val="577689164"/>
              </p:ext>
            </p:extLst>
          </p:nvPr>
        </p:nvGraphicFramePr>
        <p:xfrm>
          <a:off x="1978270" y="953313"/>
          <a:ext cx="8061081" cy="4613273"/>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994BD946-4898-7435-8D49-E6D71F9D6A6D}"/>
              </a:ext>
            </a:extLst>
          </p:cNvPr>
          <p:cNvSpPr txBox="1"/>
          <p:nvPr/>
        </p:nvSpPr>
        <p:spPr>
          <a:xfrm>
            <a:off x="2549770" y="5357547"/>
            <a:ext cx="7092461" cy="508088"/>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US Census.gov, American Communities Survey, 5-year Estimates</a:t>
            </a:r>
          </a:p>
          <a:p>
            <a:endParaRPr lang="en-US" sz="1351" dirty="0"/>
          </a:p>
        </p:txBody>
      </p:sp>
      <p:sp>
        <p:nvSpPr>
          <p:cNvPr id="7" name="Rectangle 6">
            <a:extLst>
              <a:ext uri="{FF2B5EF4-FFF2-40B4-BE49-F238E27FC236}">
                <a16:creationId xmlns:a16="http://schemas.microsoft.com/office/drawing/2014/main" id="{E07B2E21-2702-D5AC-5B5F-D8582F0DCF56}"/>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339561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97CE9-3687-635D-5414-3FDDE1BE755A}"/>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4F79E77C-07E2-C5B5-C9A3-0C49B9F6C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5479076C-A8F8-C01A-4493-0F4A9F614B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F792564F-FDE0-90F9-5712-D6AF34EF803E}"/>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B2609AAB-75BD-4CCD-A591-9AAFE075A9AD}"/>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506CAB36-EE6B-C2A1-75EA-6DD0A603FD06}"/>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59</a:t>
            </a:fld>
            <a:endParaRPr lang="en-US"/>
          </a:p>
        </p:txBody>
      </p:sp>
      <p:graphicFrame>
        <p:nvGraphicFramePr>
          <p:cNvPr id="9" name="Chart 8">
            <a:extLst>
              <a:ext uri="{FF2B5EF4-FFF2-40B4-BE49-F238E27FC236}">
                <a16:creationId xmlns:a16="http://schemas.microsoft.com/office/drawing/2014/main" id="{3ED42F78-C9A0-7563-6BFC-5A69C7C58DE0}"/>
              </a:ext>
            </a:extLst>
          </p:cNvPr>
          <p:cNvGraphicFramePr>
            <a:graphicFrameLocks/>
          </p:cNvGraphicFramePr>
          <p:nvPr>
            <p:extLst>
              <p:ext uri="{D42A27DB-BD31-4B8C-83A1-F6EECF244321}">
                <p14:modId xmlns:p14="http://schemas.microsoft.com/office/powerpoint/2010/main" val="931075006"/>
              </p:ext>
            </p:extLst>
          </p:nvPr>
        </p:nvGraphicFramePr>
        <p:xfrm>
          <a:off x="1922586" y="831488"/>
          <a:ext cx="8346831" cy="4696149"/>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B2E9CA72-CC3B-5768-B950-65A0C2152F0A}"/>
              </a:ext>
            </a:extLst>
          </p:cNvPr>
          <p:cNvSpPr txBox="1"/>
          <p:nvPr/>
        </p:nvSpPr>
        <p:spPr>
          <a:xfrm>
            <a:off x="2236178" y="5340950"/>
            <a:ext cx="7719647" cy="508088"/>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US Census.gov, 2023: American Communities Survey, 5-year Estimates</a:t>
            </a:r>
          </a:p>
          <a:p>
            <a:endParaRPr lang="en-US" sz="1351" dirty="0"/>
          </a:p>
        </p:txBody>
      </p:sp>
      <p:sp>
        <p:nvSpPr>
          <p:cNvPr id="5" name="Rectangle 4">
            <a:extLst>
              <a:ext uri="{FF2B5EF4-FFF2-40B4-BE49-F238E27FC236}">
                <a16:creationId xmlns:a16="http://schemas.microsoft.com/office/drawing/2014/main" id="{EFA245BA-4CDD-4A7A-6E07-9CD865ABF48E}"/>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402366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09F5-15E0-0E95-B020-61018ED6E68A}"/>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2BB03D39-CCDA-0C22-6D65-A79218107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90852EC9-4190-0B58-1838-6D3E8CF1E3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2E175C68-37CB-04B6-A2FC-1B04FC070C18}"/>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E14814D0-1A49-B592-A3F1-3C9EDA0ED517}"/>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8A387E33-0174-55B7-BFB5-D1DB6C3A3367}"/>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60</a:t>
            </a:fld>
            <a:endParaRPr lang="en-US"/>
          </a:p>
        </p:txBody>
      </p:sp>
      <p:graphicFrame>
        <p:nvGraphicFramePr>
          <p:cNvPr id="11" name="Chart 10">
            <a:extLst>
              <a:ext uri="{FF2B5EF4-FFF2-40B4-BE49-F238E27FC236}">
                <a16:creationId xmlns:a16="http://schemas.microsoft.com/office/drawing/2014/main" id="{1A649A7E-EF7F-1B3F-A852-95C052F008C1}"/>
              </a:ext>
            </a:extLst>
          </p:cNvPr>
          <p:cNvGraphicFramePr>
            <a:graphicFrameLocks/>
          </p:cNvGraphicFramePr>
          <p:nvPr>
            <p:extLst>
              <p:ext uri="{D42A27DB-BD31-4B8C-83A1-F6EECF244321}">
                <p14:modId xmlns:p14="http://schemas.microsoft.com/office/powerpoint/2010/main" val="276712543"/>
              </p:ext>
            </p:extLst>
          </p:nvPr>
        </p:nvGraphicFramePr>
        <p:xfrm>
          <a:off x="1769880" y="872060"/>
          <a:ext cx="8652240" cy="4595336"/>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20888314-E04B-F54F-700B-5F733E4091BC}"/>
              </a:ext>
            </a:extLst>
          </p:cNvPr>
          <p:cNvSpPr txBox="1"/>
          <p:nvPr/>
        </p:nvSpPr>
        <p:spPr>
          <a:xfrm>
            <a:off x="2549770" y="5334002"/>
            <a:ext cx="7092461" cy="508088"/>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US Census.gov, American Communities Survey, 5-year Estimates</a:t>
            </a:r>
          </a:p>
          <a:p>
            <a:endParaRPr lang="en-US" sz="1351" dirty="0"/>
          </a:p>
        </p:txBody>
      </p:sp>
      <p:sp>
        <p:nvSpPr>
          <p:cNvPr id="5" name="Rectangle 4">
            <a:extLst>
              <a:ext uri="{FF2B5EF4-FFF2-40B4-BE49-F238E27FC236}">
                <a16:creationId xmlns:a16="http://schemas.microsoft.com/office/drawing/2014/main" id="{424DB071-1D08-6CFB-A521-34ACAA526CD2}"/>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9820717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33A5-B90D-16EA-E41D-895E923BF354}"/>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E5D0B82F-013C-69DD-AD9F-CD8C24885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A6B97391-B2E6-BC12-0739-7F00606C45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859E9428-D48D-44E6-67F6-170FC42F3649}"/>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7D788E57-630E-3F13-C06F-8116E20801AA}"/>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37A80131-AC83-64FD-8BE8-D456A158D745}"/>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61</a:t>
            </a:fld>
            <a:endParaRPr lang="en-US" dirty="0"/>
          </a:p>
        </p:txBody>
      </p:sp>
      <p:graphicFrame>
        <p:nvGraphicFramePr>
          <p:cNvPr id="10" name="Chart 9">
            <a:extLst>
              <a:ext uri="{FF2B5EF4-FFF2-40B4-BE49-F238E27FC236}">
                <a16:creationId xmlns:a16="http://schemas.microsoft.com/office/drawing/2014/main" id="{A1FD7F67-C91E-B6D4-5141-49C1691D202D}"/>
              </a:ext>
            </a:extLst>
          </p:cNvPr>
          <p:cNvGraphicFramePr>
            <a:graphicFrameLocks/>
          </p:cNvGraphicFramePr>
          <p:nvPr>
            <p:extLst>
              <p:ext uri="{D42A27DB-BD31-4B8C-83A1-F6EECF244321}">
                <p14:modId xmlns:p14="http://schemas.microsoft.com/office/powerpoint/2010/main" val="1281338335"/>
              </p:ext>
            </p:extLst>
          </p:nvPr>
        </p:nvGraphicFramePr>
        <p:xfrm>
          <a:off x="1524000" y="825288"/>
          <a:ext cx="9366739" cy="4742109"/>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03478E18-F1C9-0ED6-F150-DC51D91AE869}"/>
              </a:ext>
            </a:extLst>
          </p:cNvPr>
          <p:cNvSpPr txBox="1"/>
          <p:nvPr/>
        </p:nvSpPr>
        <p:spPr>
          <a:xfrm>
            <a:off x="2304759" y="5339610"/>
            <a:ext cx="7807571" cy="508088"/>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US Census.gov, 2023: American Communities Survey, 5-year Estimates</a:t>
            </a:r>
          </a:p>
          <a:p>
            <a:endParaRPr lang="en-US" sz="1351" dirty="0"/>
          </a:p>
        </p:txBody>
      </p:sp>
      <p:sp>
        <p:nvSpPr>
          <p:cNvPr id="5" name="Rectangle 4">
            <a:extLst>
              <a:ext uri="{FF2B5EF4-FFF2-40B4-BE49-F238E27FC236}">
                <a16:creationId xmlns:a16="http://schemas.microsoft.com/office/drawing/2014/main" id="{C30D9224-5A12-1B27-2243-F1849510F23E}"/>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3304947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5058-DB5F-AD1D-C67A-AC4326138783}"/>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10206E75-B6D2-CD59-BB81-2DA3CE308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C7012829-21FF-C8D3-6D20-65F2EEB838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513DAF90-572C-5AD8-1AF8-B94B45B483A5}"/>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39571B40-3BD9-B407-78CE-01D9CAFED0B9}"/>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5A22D900-A8F6-B1F1-3304-DE8D3051299E}"/>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62</a:t>
            </a:fld>
            <a:endParaRPr lang="en-US" dirty="0"/>
          </a:p>
        </p:txBody>
      </p:sp>
      <p:graphicFrame>
        <p:nvGraphicFramePr>
          <p:cNvPr id="6" name="Chart 5">
            <a:extLst>
              <a:ext uri="{FF2B5EF4-FFF2-40B4-BE49-F238E27FC236}">
                <a16:creationId xmlns:a16="http://schemas.microsoft.com/office/drawing/2014/main" id="{D69DB877-4DC1-7E31-0850-5E6B6D864991}"/>
              </a:ext>
            </a:extLst>
          </p:cNvPr>
          <p:cNvGraphicFramePr>
            <a:graphicFrameLocks/>
          </p:cNvGraphicFramePr>
          <p:nvPr>
            <p:extLst>
              <p:ext uri="{D42A27DB-BD31-4B8C-83A1-F6EECF244321}">
                <p14:modId xmlns:p14="http://schemas.microsoft.com/office/powerpoint/2010/main" val="1329009067"/>
              </p:ext>
            </p:extLst>
          </p:nvPr>
        </p:nvGraphicFramePr>
        <p:xfrm>
          <a:off x="1524001" y="889788"/>
          <a:ext cx="9143999" cy="4444213"/>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D065077D-6ECC-6B53-103C-F77825F86945}"/>
              </a:ext>
            </a:extLst>
          </p:cNvPr>
          <p:cNvSpPr txBox="1"/>
          <p:nvPr/>
        </p:nvSpPr>
        <p:spPr>
          <a:xfrm>
            <a:off x="2661139" y="5339609"/>
            <a:ext cx="7092461" cy="300210"/>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Redfin.com</a:t>
            </a:r>
          </a:p>
        </p:txBody>
      </p:sp>
      <p:sp>
        <p:nvSpPr>
          <p:cNvPr id="5" name="Rectangle 4">
            <a:extLst>
              <a:ext uri="{FF2B5EF4-FFF2-40B4-BE49-F238E27FC236}">
                <a16:creationId xmlns:a16="http://schemas.microsoft.com/office/drawing/2014/main" id="{6CF6D974-DD38-825B-1026-D323D902A593}"/>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942832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4B1AB-680F-60FC-7865-905BAA94F6EA}"/>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E5D2F7AC-E86C-708B-A119-7EE053576C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09EE6035-8055-D69D-8E96-BE0F9D2111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F9B92062-D165-5D5A-23D9-32F1B88442B6}"/>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Key Findings</a:t>
            </a:r>
          </a:p>
        </p:txBody>
      </p:sp>
      <p:sp>
        <p:nvSpPr>
          <p:cNvPr id="8" name="Rectangle 7">
            <a:extLst>
              <a:ext uri="{FF2B5EF4-FFF2-40B4-BE49-F238E27FC236}">
                <a16:creationId xmlns:a16="http://schemas.microsoft.com/office/drawing/2014/main" id="{ABB28516-CBC9-633D-CF2A-1CB7374226BA}"/>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FD53A774-3A6A-7023-DB4D-EAB10C93FBB8}"/>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63</a:t>
            </a:fld>
            <a:endParaRPr lang="en-US" dirty="0"/>
          </a:p>
        </p:txBody>
      </p:sp>
      <p:graphicFrame>
        <p:nvGraphicFramePr>
          <p:cNvPr id="6" name="Chart 5">
            <a:extLst>
              <a:ext uri="{FF2B5EF4-FFF2-40B4-BE49-F238E27FC236}">
                <a16:creationId xmlns:a16="http://schemas.microsoft.com/office/drawing/2014/main" id="{A293684D-37B8-8C4E-88A2-C02CFF20CD68}"/>
              </a:ext>
            </a:extLst>
          </p:cNvPr>
          <p:cNvGraphicFramePr>
            <a:graphicFrameLocks/>
          </p:cNvGraphicFramePr>
          <p:nvPr>
            <p:extLst>
              <p:ext uri="{D42A27DB-BD31-4B8C-83A1-F6EECF244321}">
                <p14:modId xmlns:p14="http://schemas.microsoft.com/office/powerpoint/2010/main" val="2156321589"/>
              </p:ext>
            </p:extLst>
          </p:nvPr>
        </p:nvGraphicFramePr>
        <p:xfrm>
          <a:off x="1723292" y="856159"/>
          <a:ext cx="8745416" cy="448345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67E27A1E-8F4C-3080-7C30-72F57A9B7F08}"/>
              </a:ext>
            </a:extLst>
          </p:cNvPr>
          <p:cNvSpPr txBox="1"/>
          <p:nvPr/>
        </p:nvSpPr>
        <p:spPr>
          <a:xfrm>
            <a:off x="2661139" y="5339609"/>
            <a:ext cx="7092461" cy="300210"/>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1351" dirty="0"/>
              <a:t>Source: Redfin.com</a:t>
            </a:r>
          </a:p>
        </p:txBody>
      </p:sp>
      <p:sp>
        <p:nvSpPr>
          <p:cNvPr id="5" name="Rectangle 4">
            <a:extLst>
              <a:ext uri="{FF2B5EF4-FFF2-40B4-BE49-F238E27FC236}">
                <a16:creationId xmlns:a16="http://schemas.microsoft.com/office/drawing/2014/main" id="{5A0E585C-B1AF-DC97-F5A2-21028AB26A7A}"/>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0157365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3F367-D986-0E71-2258-CA418CB6AAE0}"/>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ECECD1FF-4B39-BCC6-1A64-1E0A6B7D0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15F79A2A-2C1C-E05D-8AC2-E63431724A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515F61A1-AD10-AA62-B2B2-0180A6A6F39E}"/>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Housing Action Agenda</a:t>
            </a:r>
          </a:p>
        </p:txBody>
      </p:sp>
      <p:sp>
        <p:nvSpPr>
          <p:cNvPr id="8" name="Rectangle 7">
            <a:extLst>
              <a:ext uri="{FF2B5EF4-FFF2-40B4-BE49-F238E27FC236}">
                <a16:creationId xmlns:a16="http://schemas.microsoft.com/office/drawing/2014/main" id="{37C8BAA9-187A-648D-830B-BE374DD8E3E0}"/>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Slide Number Placeholder 2">
            <a:extLst>
              <a:ext uri="{FF2B5EF4-FFF2-40B4-BE49-F238E27FC236}">
                <a16:creationId xmlns:a16="http://schemas.microsoft.com/office/drawing/2014/main" id="{38D94367-7928-FA44-F4CC-A7C7652CCD25}"/>
              </a:ext>
            </a:extLst>
          </p:cNvPr>
          <p:cNvSpPr>
            <a:spLocks noGrp="1"/>
          </p:cNvSpPr>
          <p:nvPr>
            <p:ph type="sldNum" sz="quarter" idx="12"/>
          </p:nvPr>
        </p:nvSpPr>
        <p:spPr/>
        <p:txBody>
          <a:bodyP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t>64</a:t>
            </a:fld>
            <a:endParaRPr lang="en-US"/>
          </a:p>
        </p:txBody>
      </p:sp>
      <p:pic>
        <p:nvPicPr>
          <p:cNvPr id="6" name="Picture 5">
            <a:extLst>
              <a:ext uri="{FF2B5EF4-FFF2-40B4-BE49-F238E27FC236}">
                <a16:creationId xmlns:a16="http://schemas.microsoft.com/office/drawing/2014/main" id="{2A727A2A-C313-9952-339B-2B21840BD64D}"/>
              </a:ext>
            </a:extLst>
          </p:cNvPr>
          <p:cNvPicPr>
            <a:picLocks noChangeAspect="1"/>
          </p:cNvPicPr>
          <p:nvPr/>
        </p:nvPicPr>
        <p:blipFill>
          <a:blip r:embed="rId5"/>
          <a:stretch>
            <a:fillRect/>
          </a:stretch>
        </p:blipFill>
        <p:spPr>
          <a:xfrm>
            <a:off x="7048499" y="1220803"/>
            <a:ext cx="4859295" cy="4134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object 3">
            <a:extLst>
              <a:ext uri="{FF2B5EF4-FFF2-40B4-BE49-F238E27FC236}">
                <a16:creationId xmlns:a16="http://schemas.microsoft.com/office/drawing/2014/main" id="{C392D230-BAC0-CC15-0BF9-06A45A7685B3}"/>
              </a:ext>
            </a:extLst>
          </p:cNvPr>
          <p:cNvSpPr txBox="1"/>
          <p:nvPr/>
        </p:nvSpPr>
        <p:spPr>
          <a:xfrm>
            <a:off x="284205" y="1149507"/>
            <a:ext cx="6232645" cy="4013919"/>
          </a:xfrm>
          <a:prstGeom prst="rect">
            <a:avLst/>
          </a:prstGeom>
        </p:spPr>
        <p:txBody>
          <a:bodyPr vert="horz" wrap="square" lIns="0" tIns="12700" rIns="0" bIns="0"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457189" indent="-457189">
              <a:buAutoNum type="arabicParen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Create a simple list of priority actions on tangible issues we can truly influence.</a:t>
            </a:r>
          </a:p>
          <a:p>
            <a:pPr marL="457189" indent="-457189">
              <a:buAutoNum type="arabicParen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457189" indent="-457189">
              <a:buAutoNum type="arabicParen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Project a whole-market approach to housing intervention.</a:t>
            </a:r>
          </a:p>
          <a:p>
            <a:pPr marL="457189" indent="-457189">
              <a:buAutoNum type="arabicParen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457189" indent="-457189">
              <a:buAutoNum type="arabicParen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Allow stakeholders to speak with one voice about shared priorities.</a:t>
            </a:r>
          </a:p>
          <a:p>
            <a:pPr marL="457189" indent="-457189">
              <a:buAutoNum type="arabicParen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457189" indent="-457189">
              <a:buAutoNum type="arabicParen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Guide funders and policymakers to key initiatives.</a:t>
            </a:r>
          </a:p>
          <a:p>
            <a:pPr marL="457189" indent="-457189">
              <a:buAutoNum type="arabicParen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457189" indent="-457189">
              <a:buAutoNum type="arabicParen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Empower stakeholders to leverage the agenda and advance their own goals.</a:t>
            </a:r>
          </a:p>
        </p:txBody>
      </p:sp>
      <p:sp>
        <p:nvSpPr>
          <p:cNvPr id="5" name="Rectangle 4">
            <a:extLst>
              <a:ext uri="{FF2B5EF4-FFF2-40B4-BE49-F238E27FC236}">
                <a16:creationId xmlns:a16="http://schemas.microsoft.com/office/drawing/2014/main" id="{D818D335-45FF-021A-7D88-030AD685A976}"/>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0667518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9868F-9683-ED96-D4EF-ECDB6B8C668E}"/>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1118BBE3-CF24-6C56-13F7-74E74FA9F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0F963ECC-3489-0914-6A91-B9E41858F3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D4A7E7A5-0EA2-B1DF-9096-B7FF3F2A4EB9}"/>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000" b="1" dirty="0">
                <a:solidFill>
                  <a:schemeClr val="bg1">
                    <a:lumMod val="95000"/>
                  </a:schemeClr>
                </a:solidFill>
                <a:latin typeface="Arial" panose="020B0604020202020204" pitchFamily="34" charset="0"/>
                <a:cs typeface="Arial" panose="020B0604020202020204" pitchFamily="34" charset="0"/>
              </a:rPr>
              <a:t>Priority Actions – Emergency &amp; Stable Housing</a:t>
            </a:r>
          </a:p>
        </p:txBody>
      </p:sp>
      <p:sp>
        <p:nvSpPr>
          <p:cNvPr id="8" name="Rectangle 7">
            <a:extLst>
              <a:ext uri="{FF2B5EF4-FFF2-40B4-BE49-F238E27FC236}">
                <a16:creationId xmlns:a16="http://schemas.microsoft.com/office/drawing/2014/main" id="{157E1A30-3F6A-0DEC-992B-56DF11909D90}"/>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55C9207E-EEC6-AA11-202C-FADD546FEB5D}"/>
              </a:ext>
            </a:extLst>
          </p:cNvPr>
          <p:cNvSpPr txBox="1"/>
          <p:nvPr/>
        </p:nvSpPr>
        <p:spPr>
          <a:xfrm>
            <a:off x="345989" y="1153314"/>
            <a:ext cx="11417644" cy="3702232"/>
          </a:xfrm>
          <a:prstGeom prst="rect">
            <a:avLst/>
          </a:prstGeom>
        </p:spPr>
        <p:txBody>
          <a:bodyPr vert="horz" wrap="square" lIns="0" tIns="12700" rIns="0" bIns="0" rtlCol="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1. </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Support the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York County Stable Housing Collaborative’s</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goal to develop a permanent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day shelter </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in the City of York through strong advocacy to funders and other stakeholders, with the goal of providing essential services and comfort to community members experiencing housing insecurity.</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Support for vulnerable populations is a key need and our community’s ability to support seniors, residents with physical or mental disabilities, those with substance use disorders, and those who are experiencing homelessness or history of evictions.</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The Beacon Center, established in the City of York in 2025.</a:t>
            </a: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800080" lvl="1" indent="-342891" algn="ctr">
              <a:lnSpc>
                <a:spcPct val="107000"/>
              </a:lnSpc>
              <a:spcAft>
                <a:spcPts val="800"/>
              </a:spcAft>
              <a:buFont typeface="Wingdings" panose="05000000000000000000" pitchFamily="2" charset="2"/>
              <a:buChar char="§"/>
            </a:pPr>
            <a:endPar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lvl="1" algn="ct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Led by York County Stable Housing Collaborative, Partner Supported </a:t>
            </a: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2DD7F497-254A-04B2-A024-07781920AC4D}"/>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65</a:t>
            </a:fld>
            <a:endParaRPr lang="en-US"/>
          </a:p>
        </p:txBody>
      </p:sp>
      <p:sp>
        <p:nvSpPr>
          <p:cNvPr id="5" name="Rectangle 4">
            <a:extLst>
              <a:ext uri="{FF2B5EF4-FFF2-40B4-BE49-F238E27FC236}">
                <a16:creationId xmlns:a16="http://schemas.microsoft.com/office/drawing/2014/main" id="{F5DF53B6-379F-53F3-3A02-E59121ED9A26}"/>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5572694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631E9-1605-772F-7057-81294B797846}"/>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2A5100DE-97D1-5830-5B09-A4143E564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647E43C8-C74B-CA82-7257-3491B3EFC9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48A2273F-0F4F-B4FD-A4FE-AAC0572C5024}"/>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3200" b="1" dirty="0">
                <a:solidFill>
                  <a:schemeClr val="bg1">
                    <a:lumMod val="95000"/>
                  </a:schemeClr>
                </a:solidFill>
                <a:latin typeface="Arial" panose="020B0604020202020204" pitchFamily="34" charset="0"/>
                <a:cs typeface="Arial" panose="020B0604020202020204" pitchFamily="34" charset="0"/>
              </a:rPr>
              <a:t>Priority Actions – Affordable Housing &amp; Program Education</a:t>
            </a:r>
          </a:p>
        </p:txBody>
      </p:sp>
      <p:sp>
        <p:nvSpPr>
          <p:cNvPr id="8" name="Rectangle 7">
            <a:extLst>
              <a:ext uri="{FF2B5EF4-FFF2-40B4-BE49-F238E27FC236}">
                <a16:creationId xmlns:a16="http://schemas.microsoft.com/office/drawing/2014/main" id="{4C461276-A281-EABF-DF85-13ADD4D887FF}"/>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71684F24-8860-3DD5-1AD0-00B7C5B588A4}"/>
              </a:ext>
            </a:extLst>
          </p:cNvPr>
          <p:cNvSpPr txBox="1"/>
          <p:nvPr/>
        </p:nvSpPr>
        <p:spPr>
          <a:xfrm>
            <a:off x="321275" y="1153314"/>
            <a:ext cx="11479427" cy="4583306"/>
          </a:xfrm>
          <a:prstGeom prst="rect">
            <a:avLst/>
          </a:prstGeom>
        </p:spPr>
        <p:txBody>
          <a:bodyPr vert="horz" wrap="square" lIns="0" tIns="12700" rIns="0" bIns="0"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2. Collaborate with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Affordable Housing Advocates, York Housing Authority, </a:t>
            </a:r>
            <a:r>
              <a:rPr lang="en-US" sz="2000" b="1" kern="100" dirty="0" err="1">
                <a:solidFill>
                  <a:srgbClr val="2E3D5D"/>
                </a:solidFill>
                <a:latin typeface="Arial" panose="020B0604020202020204" pitchFamily="34" charset="0"/>
                <a:ea typeface="Calibri" panose="020F0502020204030204" pitchFamily="34" charset="0"/>
                <a:cs typeface="Arial" panose="020B0604020202020204" pitchFamily="34" charset="0"/>
              </a:rPr>
              <a:t>LifePath</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 and other applicable affordable housing partners</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to advance goals, including creating a tenant vetting program for developers, identifying landlords willing to do affordable housing set-	asides, or accept Section 8 vouchers, and expanding communications to officials on existing challenges in funding programs.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Support a continuum of care and the attainable housing partners through informed servicing of clients, to reduce revolving door and create an improved guide on the suite of services.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Improving the understanding and communication of the broader pool of available resources aimed at supporting clients, including emergency services, financial planning, pathways to home and ownership. </a:t>
            </a:r>
          </a:p>
          <a:p>
            <a:pPr lvl="1" algn="ct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Led by Multiple Partners, Partners Supported </a:t>
            </a:r>
          </a:p>
          <a:p>
            <a:pPr lvl="1">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5F8AC545-A454-4DD1-0CAE-9E33EBC1D01E}"/>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66</a:t>
            </a:fld>
            <a:endParaRPr lang="en-US"/>
          </a:p>
        </p:txBody>
      </p:sp>
      <p:sp>
        <p:nvSpPr>
          <p:cNvPr id="5" name="Rectangle 4">
            <a:extLst>
              <a:ext uri="{FF2B5EF4-FFF2-40B4-BE49-F238E27FC236}">
                <a16:creationId xmlns:a16="http://schemas.microsoft.com/office/drawing/2014/main" id="{DFDEA233-FFC1-192B-EC60-AAF11D3821AC}"/>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4355788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432C9-2509-596E-C2EE-6182C32C93C8}"/>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7666CA5D-7CFF-5BD6-DD08-893B8A673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F921EB39-642B-B4AA-3319-3A686DF481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F838CDEA-882C-96B0-99A5-5AA3936E2679}"/>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Priority Actions – Construction Workforce</a:t>
            </a:r>
          </a:p>
        </p:txBody>
      </p:sp>
      <p:sp>
        <p:nvSpPr>
          <p:cNvPr id="8" name="Rectangle 7">
            <a:extLst>
              <a:ext uri="{FF2B5EF4-FFF2-40B4-BE49-F238E27FC236}">
                <a16:creationId xmlns:a16="http://schemas.microsoft.com/office/drawing/2014/main" id="{7554AF21-30CC-F8FF-CAA6-D83E928BBF69}"/>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0D80E7CC-68E3-C81B-4800-C7BD0A910BB5}"/>
              </a:ext>
            </a:extLst>
          </p:cNvPr>
          <p:cNvSpPr txBox="1"/>
          <p:nvPr/>
        </p:nvSpPr>
        <p:spPr>
          <a:xfrm>
            <a:off x="358346" y="1153314"/>
            <a:ext cx="11294076" cy="4459169"/>
          </a:xfrm>
          <a:prstGeom prst="rect">
            <a:avLst/>
          </a:prstGeom>
        </p:spPr>
        <p:txBody>
          <a:bodyPr vert="horz" wrap="square" lIns="0" tIns="12700" rIns="0" bIns="0" rtlCol="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3. </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Launch the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Whole Home Repair</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training program, in partnership with the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York County Planning Commission</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to create pathways to in-demand construction careers and grow the capacity of the builder community for home rehabilitation 	and maintenance of existing building stock.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A multi-faceted action step to address existing contractor limitations, improve feasibility of renovating the existing housing stock, and aid access to job secures to family sustaining wages.</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First course completed as of August 2025, 12 graduates.</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Wait list of 75, in anticipation of 2 more courses in the Fall and Winter. </a:t>
            </a:r>
          </a:p>
          <a:p>
            <a:pPr marL="800080" lvl="1" indent="-342891">
              <a:lnSpc>
                <a:spcPct val="107000"/>
              </a:lnSpc>
              <a:spcAft>
                <a:spcPts val="800"/>
              </a:spcAft>
              <a:buFont typeface="Wingdings" panose="05000000000000000000" pitchFamily="2" charset="2"/>
              <a:buChar char="§"/>
            </a:pPr>
            <a:endParaRPr lang="en-US" sz="2000" b="1" kern="100" dirty="0">
              <a:latin typeface="Calibri" panose="020F0502020204030204" pitchFamily="34" charset="0"/>
              <a:ea typeface="Calibri" panose="020F0502020204030204" pitchFamily="34" charset="0"/>
              <a:cs typeface="Times New Roman" panose="02020603050405020304" pitchFamily="18" charset="0"/>
            </a:endParaRPr>
          </a:p>
          <a:p>
            <a:pPr lvl="1" algn="ctr">
              <a:lnSpc>
                <a:spcPct val="107000"/>
              </a:lnSpc>
              <a:spcAft>
                <a:spcPts val="800"/>
              </a:spcAft>
            </a:pPr>
            <a:r>
              <a:rPr lang="en-US" sz="2000" b="1" kern="100" dirty="0">
                <a:latin typeface="Calibri" panose="020F0502020204030204" pitchFamily="34" charset="0"/>
                <a:ea typeface="Calibri" panose="020F0502020204030204" pitchFamily="34" charset="0"/>
                <a:cs typeface="Times New Roman" panose="02020603050405020304" pitchFamily="18" charset="0"/>
              </a:rPr>
              <a:t>YCEA and YCPC Led, Partner Supported</a:t>
            </a:r>
          </a:p>
          <a:p>
            <a:pPr lvl="1">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BA62946C-D102-3F0A-F742-E5E45E807145}"/>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67</a:t>
            </a:fld>
            <a:endParaRPr lang="en-US"/>
          </a:p>
        </p:txBody>
      </p:sp>
      <p:sp>
        <p:nvSpPr>
          <p:cNvPr id="5" name="Rectangle 4">
            <a:extLst>
              <a:ext uri="{FF2B5EF4-FFF2-40B4-BE49-F238E27FC236}">
                <a16:creationId xmlns:a16="http://schemas.microsoft.com/office/drawing/2014/main" id="{DA030A29-EBA2-443B-C391-30D52DD1B732}"/>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9562013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C8DA0-CDBD-6DBB-B7B2-AD759F679636}"/>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9B4E82BF-46CE-7E32-2E8C-47F0BA3C4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BB61BF40-B249-34E2-10D2-F66176CC9F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20920814-70CE-D8AB-CEE9-E88165AEA90C}"/>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Priority Actions – Municipal Planning</a:t>
            </a:r>
          </a:p>
        </p:txBody>
      </p:sp>
      <p:sp>
        <p:nvSpPr>
          <p:cNvPr id="8" name="Rectangle 7">
            <a:extLst>
              <a:ext uri="{FF2B5EF4-FFF2-40B4-BE49-F238E27FC236}">
                <a16:creationId xmlns:a16="http://schemas.microsoft.com/office/drawing/2014/main" id="{52A55539-C15F-2BE3-E68B-07F98B6D2188}"/>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A5F63EF5-39D1-F016-4BB6-DBA815A28D27}"/>
              </a:ext>
            </a:extLst>
          </p:cNvPr>
          <p:cNvSpPr txBox="1"/>
          <p:nvPr/>
        </p:nvSpPr>
        <p:spPr>
          <a:xfrm>
            <a:off x="395416" y="1153314"/>
            <a:ext cx="11306433" cy="4356577"/>
          </a:xfrm>
          <a:prstGeom prst="rect">
            <a:avLst/>
          </a:prstGeom>
        </p:spPr>
        <p:txBody>
          <a:bodyPr vert="horz" wrap="square" lIns="0" tIns="12700" rIns="0" bIns="0" rtlCol="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4. </a:t>
            </a:r>
            <a:r>
              <a:rPr lang="en-US" sz="2000" dirty="0">
                <a:solidFill>
                  <a:srgbClr val="2E3D5D"/>
                </a:solidFill>
                <a:latin typeface="Arial" panose="020B0604020202020204" pitchFamily="34" charset="0"/>
                <a:ea typeface="Calibri" panose="020F0502020204030204" pitchFamily="34" charset="0"/>
                <a:cs typeface="Arial" panose="020B0604020202020204" pitchFamily="34" charset="0"/>
              </a:rPr>
              <a:t>Support the </a:t>
            </a:r>
            <a:r>
              <a:rPr lang="en-US" sz="2000" b="1" dirty="0">
                <a:solidFill>
                  <a:srgbClr val="2E3D5D"/>
                </a:solidFill>
                <a:latin typeface="Arial" panose="020B0604020202020204" pitchFamily="34" charset="0"/>
                <a:ea typeface="Calibri" panose="020F0502020204030204" pitchFamily="34" charset="0"/>
                <a:cs typeface="Arial" panose="020B0604020202020204" pitchFamily="34" charset="0"/>
              </a:rPr>
              <a:t>York County Planning Commission</a:t>
            </a:r>
            <a:r>
              <a:rPr lang="en-US" sz="2000" dirty="0">
                <a:solidFill>
                  <a:srgbClr val="2E3D5D"/>
                </a:solidFill>
                <a:latin typeface="Arial" panose="020B0604020202020204" pitchFamily="34" charset="0"/>
                <a:ea typeface="Calibri" panose="020F0502020204030204" pitchFamily="34" charset="0"/>
                <a:cs typeface="Arial" panose="020B0604020202020204" pitchFamily="34" charset="0"/>
              </a:rPr>
              <a:t> (YCPC) to implement the federal </a:t>
            </a:r>
            <a:r>
              <a:rPr lang="en-US" sz="2000" b="1" dirty="0">
                <a:solidFill>
                  <a:srgbClr val="2E3D5D"/>
                </a:solidFill>
                <a:latin typeface="Arial" panose="020B0604020202020204" pitchFamily="34" charset="0"/>
                <a:ea typeface="Calibri" panose="020F0502020204030204" pitchFamily="34" charset="0"/>
                <a:cs typeface="Arial" panose="020B0604020202020204" pitchFamily="34" charset="0"/>
              </a:rPr>
              <a:t>PRO Housing Grant</a:t>
            </a:r>
            <a:r>
              <a:rPr lang="en-US" sz="2000" dirty="0">
                <a:solidFill>
                  <a:srgbClr val="2E3D5D"/>
                </a:solidFill>
                <a:latin typeface="Arial" panose="020B0604020202020204" pitchFamily="34" charset="0"/>
                <a:ea typeface="Calibri" panose="020F0502020204030204" pitchFamily="34" charset="0"/>
                <a:cs typeface="Arial" panose="020B0604020202020204" pitchFamily="34" charset="0"/>
              </a:rPr>
              <a:t> aimed at municipal outreach and education, with the goal of promoting missing middle housing through zoning reform and model ordinances that help address housing barriers. </a:t>
            </a: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Opportunity to provide sample ordinances and templates for municipality consideration, across York County. This action would require review of best practices and research to develop the recommendations suitable for individual municipalities.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a:cs typeface="Arial" panose="020B0604020202020204" pitchFamily="34" charset="0"/>
              </a:rPr>
              <a:t>Pivoted to a local government playbook to advance local policy solutions for the innovation in housing. </a:t>
            </a: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marL="800080" lvl="1" indent="-342891">
              <a:lnSpc>
                <a:spcPct val="107000"/>
              </a:lnSpc>
              <a:spcAft>
                <a:spcPts val="800"/>
              </a:spcAft>
              <a:buFont typeface="Wingdings" panose="05000000000000000000" pitchFamily="2" charset="2"/>
              <a:buChar cha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lvl="1" algn="ct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Led by YCPC, Partner Supported</a:t>
            </a:r>
          </a:p>
          <a:p>
            <a:pPr lvl="1">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DEE2A7A9-6241-7D61-E583-D29BDAE0299E}"/>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68</a:t>
            </a:fld>
            <a:endParaRPr lang="en-US"/>
          </a:p>
        </p:txBody>
      </p:sp>
      <p:sp>
        <p:nvSpPr>
          <p:cNvPr id="5" name="Rectangle 4">
            <a:extLst>
              <a:ext uri="{FF2B5EF4-FFF2-40B4-BE49-F238E27FC236}">
                <a16:creationId xmlns:a16="http://schemas.microsoft.com/office/drawing/2014/main" id="{3A2F840C-A924-4FC6-197E-B4AB5270B727}"/>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41251324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13689-E13B-9EBD-29DF-9557AEF404E6}"/>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A2E0E16C-5500-05B6-4C6B-BA527BB9D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D5162BEB-53A0-974D-C2DF-E08300457B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51EDA092-B2B7-2D4B-1002-7E54A87AE786}"/>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3000" b="1" dirty="0">
                <a:solidFill>
                  <a:schemeClr val="bg1">
                    <a:lumMod val="95000"/>
                  </a:schemeClr>
                </a:solidFill>
                <a:latin typeface="Arial" panose="020B0604020202020204" pitchFamily="34" charset="0"/>
                <a:cs typeface="Arial" panose="020B0604020202020204" pitchFamily="34" charset="0"/>
              </a:rPr>
              <a:t>Priority Actions – Countywide Housing Developers Roundtable </a:t>
            </a:r>
          </a:p>
        </p:txBody>
      </p:sp>
      <p:sp>
        <p:nvSpPr>
          <p:cNvPr id="8" name="Rectangle 7">
            <a:extLst>
              <a:ext uri="{FF2B5EF4-FFF2-40B4-BE49-F238E27FC236}">
                <a16:creationId xmlns:a16="http://schemas.microsoft.com/office/drawing/2014/main" id="{EA29183E-C1B9-6E05-C746-B5DE5BD9D37F}"/>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5C71ACA1-EB22-F771-EA56-8C4576F3D453}"/>
              </a:ext>
            </a:extLst>
          </p:cNvPr>
          <p:cNvSpPr txBox="1"/>
          <p:nvPr/>
        </p:nvSpPr>
        <p:spPr>
          <a:xfrm>
            <a:off x="420130" y="1153314"/>
            <a:ext cx="11331146" cy="3270319"/>
          </a:xfrm>
          <a:prstGeom prst="rect">
            <a:avLst/>
          </a:prstGeom>
        </p:spPr>
        <p:txBody>
          <a:bodyPr vert="horz" wrap="square" lIns="0" tIns="12700" rIns="0" bIns="0"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5. </a:t>
            </a:r>
            <a:r>
              <a:rPr lang="en-US" sz="2000" dirty="0">
                <a:solidFill>
                  <a:srgbClr val="2E3D5D"/>
                </a:solidFill>
                <a:latin typeface="Arial" panose="020B0604020202020204" pitchFamily="34" charset="0"/>
                <a:ea typeface="Calibri" panose="020F0502020204030204" pitchFamily="34" charset="0"/>
                <a:cs typeface="Arial" panose="020B0604020202020204" pitchFamily="34" charset="0"/>
              </a:rPr>
              <a:t>Launch a quarterly </a:t>
            </a:r>
            <a:r>
              <a:rPr lang="en-US" sz="2000" b="1" dirty="0">
                <a:solidFill>
                  <a:srgbClr val="2E3D5D"/>
                </a:solidFill>
                <a:latin typeface="Arial" panose="020B0604020202020204" pitchFamily="34" charset="0"/>
                <a:ea typeface="Calibri" panose="020F0502020204030204" pitchFamily="34" charset="0"/>
                <a:cs typeface="Arial" panose="020B0604020202020204" pitchFamily="34" charset="0"/>
              </a:rPr>
              <a:t>Housing Developers Roundtable</a:t>
            </a:r>
            <a:r>
              <a:rPr lang="en-US" sz="2000" dirty="0">
                <a:solidFill>
                  <a:srgbClr val="2E3D5D"/>
                </a:solidFill>
                <a:latin typeface="Arial" panose="020B0604020202020204" pitchFamily="34" charset="0"/>
                <a:ea typeface="Calibri" panose="020F0502020204030204" pitchFamily="34" charset="0"/>
                <a:cs typeface="Arial" panose="020B0604020202020204" pitchFamily="34" charset="0"/>
              </a:rPr>
              <a:t> to provide a forum for information sharing and issue identification amongst the broad residential development and construction community.</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An opportunity for the range of developers to meet and discuss best practices, challenges, and engage in planning discussions as it is applied to addressing York County’s overall housing needs.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A roundtable made up of public and private developers can lead to discussions for partnerships and as a tool to review recommendations from other priority action areas.</a:t>
            </a:r>
          </a:p>
          <a:p>
            <a:pPr lvl="1" algn="ct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YCEA Led, Partner Supported</a:t>
            </a: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F980BACE-4325-91D1-AAB0-5778A142D3F7}"/>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69</a:t>
            </a:fld>
            <a:endParaRPr lang="en-US"/>
          </a:p>
        </p:txBody>
      </p:sp>
      <p:sp>
        <p:nvSpPr>
          <p:cNvPr id="5" name="Rectangle 4">
            <a:extLst>
              <a:ext uri="{FF2B5EF4-FFF2-40B4-BE49-F238E27FC236}">
                <a16:creationId xmlns:a16="http://schemas.microsoft.com/office/drawing/2014/main" id="{EC131DBD-D184-9A80-5420-F03171B4DF25}"/>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9303656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5EDAF-5E99-54E6-3F2E-9D5AAE7F2D4B}"/>
            </a:ext>
          </a:extLst>
        </p:cNvPr>
        <p:cNvGrpSpPr/>
        <p:nvPr/>
      </p:nvGrpSpPr>
      <p:grpSpPr>
        <a:xfrm>
          <a:off x="0" y="0"/>
          <a:ext cx="0" cy="0"/>
          <a:chOff x="0" y="0"/>
          <a:chExt cx="0" cy="0"/>
        </a:xfrm>
      </p:grpSpPr>
      <p:pic>
        <p:nvPicPr>
          <p:cNvPr id="16" name="Picture 15" descr="A close-up of a logo&#10;&#10;Description automatically generated">
            <a:extLst>
              <a:ext uri="{FF2B5EF4-FFF2-40B4-BE49-F238E27FC236}">
                <a16:creationId xmlns:a16="http://schemas.microsoft.com/office/drawing/2014/main" id="{08300221-A301-94CB-630B-81D7FAC63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870" y="5803875"/>
            <a:ext cx="2880741" cy="899664"/>
          </a:xfrm>
          <a:prstGeom prst="rect">
            <a:avLst/>
          </a:prstGeom>
        </p:spPr>
      </p:pic>
      <p:pic>
        <p:nvPicPr>
          <p:cNvPr id="14" name="Picture 13">
            <a:extLst>
              <a:ext uri="{FF2B5EF4-FFF2-40B4-BE49-F238E27FC236}">
                <a16:creationId xmlns:a16="http://schemas.microsoft.com/office/drawing/2014/main" id="{31DED4AA-995F-7A7B-CD53-C3F85F0954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327" y="6003877"/>
            <a:ext cx="2132807" cy="632787"/>
          </a:xfrm>
          <a:prstGeom prst="rect">
            <a:avLst/>
          </a:prstGeom>
        </p:spPr>
      </p:pic>
      <p:sp>
        <p:nvSpPr>
          <p:cNvPr id="2" name="Title 4">
            <a:extLst>
              <a:ext uri="{FF2B5EF4-FFF2-40B4-BE49-F238E27FC236}">
                <a16:creationId xmlns:a16="http://schemas.microsoft.com/office/drawing/2014/main" id="{0885A85F-CB25-3CC3-A459-567927A0B059}"/>
              </a:ext>
            </a:extLst>
          </p:cNvPr>
          <p:cNvSpPr>
            <a:spLocks noGrp="1"/>
          </p:cNvSpPr>
          <p:nvPr>
            <p:ph type="title"/>
          </p:nvPr>
        </p:nvSpPr>
        <p:spPr>
          <a:xfrm>
            <a:off x="0" y="2"/>
            <a:ext cx="12192000" cy="953311"/>
          </a:xfrm>
          <a:solidFill>
            <a:srgbClr val="002060"/>
          </a:solidFill>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4500" b="1" dirty="0">
                <a:solidFill>
                  <a:schemeClr val="bg1">
                    <a:lumMod val="95000"/>
                  </a:schemeClr>
                </a:solidFill>
                <a:latin typeface="Arial" panose="020B0604020202020204" pitchFamily="34" charset="0"/>
                <a:cs typeface="Arial" panose="020B0604020202020204" pitchFamily="34" charset="0"/>
              </a:rPr>
              <a:t>Priority Actions – Employer Engagement</a:t>
            </a:r>
          </a:p>
        </p:txBody>
      </p:sp>
      <p:sp>
        <p:nvSpPr>
          <p:cNvPr id="8" name="Rectangle 7">
            <a:extLst>
              <a:ext uri="{FF2B5EF4-FFF2-40B4-BE49-F238E27FC236}">
                <a16:creationId xmlns:a16="http://schemas.microsoft.com/office/drawing/2014/main" id="{798D64B0-FAC8-BD51-AA6B-D6B8AA351D89}"/>
              </a:ext>
            </a:extLst>
          </p:cNvPr>
          <p:cNvSpPr/>
          <p:nvPr/>
        </p:nvSpPr>
        <p:spPr>
          <a:xfrm>
            <a:off x="7048500" y="4881390"/>
            <a:ext cx="1143000" cy="586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lang="en-US" sz="1351"/>
          </a:p>
        </p:txBody>
      </p:sp>
      <p:sp>
        <p:nvSpPr>
          <p:cNvPr id="3" name="object 3">
            <a:extLst>
              <a:ext uri="{FF2B5EF4-FFF2-40B4-BE49-F238E27FC236}">
                <a16:creationId xmlns:a16="http://schemas.microsoft.com/office/drawing/2014/main" id="{5E072ABC-58BB-54CC-3C68-312B31F03315}"/>
              </a:ext>
            </a:extLst>
          </p:cNvPr>
          <p:cNvSpPr txBox="1"/>
          <p:nvPr/>
        </p:nvSpPr>
        <p:spPr>
          <a:xfrm>
            <a:off x="370703" y="1153313"/>
            <a:ext cx="11467069" cy="4356577"/>
          </a:xfrm>
          <a:prstGeom prst="rect">
            <a:avLst/>
          </a:prstGeom>
        </p:spPr>
        <p:txBody>
          <a:bodyPr vert="horz" wrap="square" lIns="0" tIns="12700" rIns="0" bIns="0"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6. </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Formalize discussions of employer-invested workforce housing and home ownership incentives through </a:t>
            </a: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Welcoming Workplaces.</a:t>
            </a: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Over the next five years jobs are projected to increase by more than five thousand. With employers noting a challenge of hiring prospective employees is their ability to find adequate housing, this challenge may only be exacerbated if job growth continues but housing growth does not. </a:t>
            </a:r>
          </a:p>
          <a:p>
            <a:pPr marL="800080" lvl="1" indent="-342891">
              <a:lnSpc>
                <a:spcPct val="107000"/>
              </a:lnSpc>
              <a:spcAft>
                <a:spcPts val="800"/>
              </a:spcAft>
              <a:buFont typeface="Wingdings" panose="05000000000000000000" pitchFamily="2" charset="2"/>
              <a:buChar char="§"/>
            </a:pPr>
            <a:r>
              <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rPr>
              <a:t>Employers could support their own employees, or prospective candidates, through implementing policies that lead to investing in workforce housing or creating incentives.</a:t>
            </a:r>
          </a:p>
          <a:p>
            <a:pPr marL="800080" lvl="1" indent="-342891">
              <a:lnSpc>
                <a:spcPct val="107000"/>
              </a:lnSpc>
              <a:spcAft>
                <a:spcPts val="800"/>
              </a:spcAft>
              <a:buFont typeface="Wingdings" panose="05000000000000000000" pitchFamily="2" charset="2"/>
              <a:buChar char="§"/>
            </a:pPr>
            <a:endParaRPr lang="en-US" sz="2000" kern="1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lvl="1" algn="ctr">
              <a:lnSpc>
                <a:spcPct val="107000"/>
              </a:lnSpc>
              <a:spcAft>
                <a:spcPts val="800"/>
              </a:spcAft>
            </a:pPr>
            <a:r>
              <a:rPr lang="en-US" sz="2000" b="1" kern="100" dirty="0">
                <a:solidFill>
                  <a:srgbClr val="2E3D5D"/>
                </a:solidFill>
                <a:latin typeface="Arial" panose="020B0604020202020204" pitchFamily="34" charset="0"/>
                <a:ea typeface="Calibri" panose="020F0502020204030204" pitchFamily="34" charset="0"/>
                <a:cs typeface="Arial" panose="020B0604020202020204" pitchFamily="34" charset="0"/>
              </a:rPr>
              <a:t>YCEA Led, Partner Supported</a:t>
            </a:r>
          </a:p>
          <a:p>
            <a:pPr lvl="1">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351"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65FEC6ED-D7DF-1F29-BC5B-BFDED8AC766B}"/>
              </a:ext>
            </a:extLst>
          </p:cNvPr>
          <p:cNvSpPr>
            <a:spLocks noGrp="1"/>
          </p:cNvSpPr>
          <p:nvPr>
            <p:ph type="sldNum" sz="quarter" idx="12"/>
          </p:nvPr>
        </p:nvSpPr>
        <p:spPr>
          <a:xfrm>
            <a:off x="7981951" y="6356352"/>
            <a:ext cx="2057400" cy="365125"/>
          </a:xfrm>
          <a:prstGeom prst="rect">
            <a:avLst/>
          </a:prstGeom>
        </p:spPr>
        <p:txBody>
          <a:bodyPr vert="horz" lIns="91440" tIns="45720" rIns="91440" bIns="45720" rtlCol="0" anchor="ctr"/>
          <a:lstStyle>
            <a:defPPr>
              <a:defRPr lang="en-US"/>
            </a:defPPr>
            <a:lvl1pPr marL="0" algn="l" defTabSz="342891" rtl="0" eaLnBrk="1" latinLnBrk="0" hangingPunct="1">
              <a:defRPr sz="1351" kern="1200">
                <a:solidFill>
                  <a:schemeClr val="tx1"/>
                </a:solidFill>
                <a:latin typeface="+mn-lt"/>
                <a:ea typeface="+mn-ea"/>
                <a:cs typeface="+mn-cs"/>
              </a:defRPr>
            </a:lvl1pPr>
            <a:lvl2pPr marL="342891" algn="l" defTabSz="342891" rtl="0" eaLnBrk="1" latinLnBrk="0" hangingPunct="1">
              <a:defRPr sz="1351" kern="1200">
                <a:solidFill>
                  <a:schemeClr val="tx1"/>
                </a:solidFill>
                <a:latin typeface="+mn-lt"/>
                <a:ea typeface="+mn-ea"/>
                <a:cs typeface="+mn-cs"/>
              </a:defRPr>
            </a:lvl2pPr>
            <a:lvl3pPr marL="685783" algn="l" defTabSz="342891" rtl="0" eaLnBrk="1" latinLnBrk="0" hangingPunct="1">
              <a:defRPr sz="1351" kern="1200">
                <a:solidFill>
                  <a:schemeClr val="tx1"/>
                </a:solidFill>
                <a:latin typeface="+mn-lt"/>
                <a:ea typeface="+mn-ea"/>
                <a:cs typeface="+mn-cs"/>
              </a:defRPr>
            </a:lvl3pPr>
            <a:lvl4pPr marL="1028674" algn="l" defTabSz="342891" rtl="0" eaLnBrk="1" latinLnBrk="0" hangingPunct="1">
              <a:defRPr sz="1351" kern="1200">
                <a:solidFill>
                  <a:schemeClr val="tx1"/>
                </a:solidFill>
                <a:latin typeface="+mn-lt"/>
                <a:ea typeface="+mn-ea"/>
                <a:cs typeface="+mn-cs"/>
              </a:defRPr>
            </a:lvl4pPr>
            <a:lvl5pPr marL="1371566" algn="l" defTabSz="342891" rtl="0" eaLnBrk="1" latinLnBrk="0" hangingPunct="1">
              <a:defRPr sz="1351" kern="1200">
                <a:solidFill>
                  <a:schemeClr val="tx1"/>
                </a:solidFill>
                <a:latin typeface="+mn-lt"/>
                <a:ea typeface="+mn-ea"/>
                <a:cs typeface="+mn-cs"/>
              </a:defRPr>
            </a:lvl5pPr>
            <a:lvl6pPr marL="1714457" algn="l" defTabSz="342891" rtl="0" eaLnBrk="1" latinLnBrk="0" hangingPunct="1">
              <a:defRPr sz="1351" kern="1200">
                <a:solidFill>
                  <a:schemeClr val="tx1"/>
                </a:solidFill>
                <a:latin typeface="+mn-lt"/>
                <a:ea typeface="+mn-ea"/>
                <a:cs typeface="+mn-cs"/>
              </a:defRPr>
            </a:lvl6pPr>
            <a:lvl7pPr marL="2057349" algn="l" defTabSz="342891" rtl="0" eaLnBrk="1" latinLnBrk="0" hangingPunct="1">
              <a:defRPr sz="1351" kern="1200">
                <a:solidFill>
                  <a:schemeClr val="tx1"/>
                </a:solidFill>
                <a:latin typeface="+mn-lt"/>
                <a:ea typeface="+mn-ea"/>
                <a:cs typeface="+mn-cs"/>
              </a:defRPr>
            </a:lvl7pPr>
            <a:lvl8pPr marL="2400240" algn="l" defTabSz="342891" rtl="0" eaLnBrk="1" latinLnBrk="0" hangingPunct="1">
              <a:defRPr sz="1351" kern="1200">
                <a:solidFill>
                  <a:schemeClr val="tx1"/>
                </a:solidFill>
                <a:latin typeface="+mn-lt"/>
                <a:ea typeface="+mn-ea"/>
                <a:cs typeface="+mn-cs"/>
              </a:defRPr>
            </a:lvl8pPr>
            <a:lvl9pPr marL="2743131" algn="l" defTabSz="342891" rtl="0" eaLnBrk="1" latinLnBrk="0" hangingPunct="1">
              <a:defRPr sz="1351" kern="1200">
                <a:solidFill>
                  <a:schemeClr val="tx1"/>
                </a:solidFill>
                <a:latin typeface="+mn-lt"/>
                <a:ea typeface="+mn-ea"/>
                <a:cs typeface="+mn-cs"/>
              </a:defRPr>
            </a:lvl9pPr>
          </a:lstStyle>
          <a:p>
            <a:fld id="{5FBECCC3-F0E0-45E6-ACE9-387350A0B31D}" type="slidenum">
              <a:rPr lang="en-US" smtClean="0"/>
              <a:pPr/>
              <a:t>70</a:t>
            </a:fld>
            <a:endParaRPr lang="en-US"/>
          </a:p>
        </p:txBody>
      </p:sp>
      <p:sp>
        <p:nvSpPr>
          <p:cNvPr id="5" name="Rectangle 4">
            <a:extLst>
              <a:ext uri="{FF2B5EF4-FFF2-40B4-BE49-F238E27FC236}">
                <a16:creationId xmlns:a16="http://schemas.microsoft.com/office/drawing/2014/main" id="{EE590A40-0DE8-1C66-DC45-6230DF69FA4F}"/>
              </a:ext>
            </a:extLst>
          </p:cNvPr>
          <p:cNvSpPr/>
          <p:nvPr/>
        </p:nvSpPr>
        <p:spPr>
          <a:xfrm>
            <a:off x="0" y="5703407"/>
            <a:ext cx="12192000" cy="12998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31221219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A18BBA-C74F-444F-A410-D41C6C790DDA}"/>
              </a:ext>
            </a:extLst>
          </p:cNvPr>
          <p:cNvSpPr/>
          <p:nvPr/>
        </p:nvSpPr>
        <p:spPr>
          <a:xfrm>
            <a:off x="0" y="0"/>
            <a:ext cx="4937929" cy="6858000"/>
          </a:xfrm>
          <a:prstGeom prst="rect">
            <a:avLst/>
          </a:prstGeom>
          <a:solidFill>
            <a:srgbClr val="2E3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extBox 4">
            <a:extLst>
              <a:ext uri="{FF2B5EF4-FFF2-40B4-BE49-F238E27FC236}">
                <a16:creationId xmlns:a16="http://schemas.microsoft.com/office/drawing/2014/main" id="{4ECB7098-A6D4-E7F7-E67C-B8F65D052966}"/>
              </a:ext>
            </a:extLst>
          </p:cNvPr>
          <p:cNvSpPr txBox="1"/>
          <p:nvPr/>
        </p:nvSpPr>
        <p:spPr>
          <a:xfrm>
            <a:off x="4937929" y="1012954"/>
            <a:ext cx="7254070" cy="4832092"/>
          </a:xfrm>
          <a:prstGeom prst="rect">
            <a:avLst/>
          </a:prstGeom>
          <a:noFill/>
        </p:spPr>
        <p:txBody>
          <a:bodyPr wrap="square">
            <a:spAutoFit/>
          </a:bodyPr>
          <a:lstStyle/>
          <a:p>
            <a:pPr algn="ct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Kim Hogeman</a:t>
            </a:r>
            <a:b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b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YCEA</a:t>
            </a:r>
          </a:p>
          <a:p>
            <a:pPr algn="ctr"/>
            <a:r>
              <a:rPr lang="en-US" sz="2800" dirty="0">
                <a:solidFill>
                  <a:srgbClr val="2E3D5D"/>
                </a:solidFill>
                <a:effectLst/>
                <a:latin typeface="Arial" panose="020B0604020202020204" pitchFamily="34" charset="0"/>
                <a:ea typeface="Calibri" panose="020F0502020204030204" pitchFamily="34" charset="0"/>
                <a:cs typeface="Arial" panose="020B0604020202020204" pitchFamily="34" charset="0"/>
              </a:rPr>
              <a:t>AVP, Economic &amp; Community Development</a:t>
            </a:r>
          </a:p>
          <a:p>
            <a:pPr algn="ctr"/>
            <a:endParaRPr lang="en-US" sz="28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algn="ct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Blanda Nace</a:t>
            </a:r>
          </a:p>
          <a:p>
            <a:pPr algn="ct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City of York Redevelopment Authority</a:t>
            </a:r>
            <a:b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b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Executive Director</a:t>
            </a:r>
          </a:p>
          <a:p>
            <a:pPr algn="ctr"/>
            <a:endParaRPr lang="en-US" sz="2800" dirty="0">
              <a:solidFill>
                <a:srgbClr val="2E3D5D"/>
              </a:solidFill>
              <a:latin typeface="Arial" panose="020B0604020202020204" pitchFamily="34" charset="0"/>
              <a:ea typeface="Calibri" panose="020F0502020204030204" pitchFamily="34" charset="0"/>
              <a:cs typeface="Arial" panose="020B0604020202020204" pitchFamily="34" charset="0"/>
            </a:endParaRPr>
          </a:p>
          <a:p>
            <a:pPr algn="ct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Brendan Salyards</a:t>
            </a:r>
            <a:b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b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YCEA</a:t>
            </a:r>
          </a:p>
          <a:p>
            <a:pPr algn="ctr"/>
            <a:r>
              <a:rPr lang="en-US" sz="2800" dirty="0">
                <a:solidFill>
                  <a:srgbClr val="2E3D5D"/>
                </a:solidFill>
                <a:latin typeface="Arial" panose="020B0604020202020204" pitchFamily="34" charset="0"/>
                <a:ea typeface="Calibri" panose="020F0502020204030204" pitchFamily="34" charset="0"/>
                <a:cs typeface="Arial" panose="020B0604020202020204" pitchFamily="34" charset="0"/>
              </a:rPr>
              <a:t>Manager, Economic Initiatives &amp; Analysis</a:t>
            </a:r>
            <a:endParaRPr lang="en-US" sz="2800" dirty="0">
              <a:solidFill>
                <a:srgbClr val="2E3D5D"/>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E9313038-5952-628A-5296-A933356C98BA}"/>
              </a:ext>
            </a:extLst>
          </p:cNvPr>
          <p:cNvSpPr txBox="1"/>
          <p:nvPr/>
        </p:nvSpPr>
        <p:spPr>
          <a:xfrm>
            <a:off x="-1" y="3039309"/>
            <a:ext cx="4937929" cy="779381"/>
          </a:xfrm>
          <a:prstGeom prst="rect">
            <a:avLst/>
          </a:prstGeom>
          <a:noFill/>
        </p:spPr>
        <p:txBody>
          <a:bodyPr wrap="square">
            <a:spAutoFit/>
          </a:bodyPr>
          <a:lstStyle/>
          <a:p>
            <a:pPr lvl="1" algn="ctr">
              <a:lnSpc>
                <a:spcPct val="107000"/>
              </a:lnSpc>
              <a:spcAft>
                <a:spcPts val="800"/>
              </a:spcAft>
            </a:pPr>
            <a:r>
              <a:rPr lang="en-US" sz="4500" kern="100" dirty="0">
                <a:solidFill>
                  <a:schemeClr val="bg1"/>
                </a:solidFill>
                <a:latin typeface="Arial" panose="020B0604020202020204" pitchFamily="34" charset="0"/>
                <a:ea typeface="Calibri" panose="020F0502020204030204" pitchFamily="34" charset="0"/>
                <a:cs typeface="Arial" panose="020B0604020202020204" pitchFamily="34" charset="0"/>
              </a:rPr>
              <a:t>Questions?</a:t>
            </a:r>
          </a:p>
        </p:txBody>
      </p:sp>
    </p:spTree>
    <p:extLst>
      <p:ext uri="{BB962C8B-B14F-4D97-AF65-F5344CB8AC3E}">
        <p14:creationId xmlns:p14="http://schemas.microsoft.com/office/powerpoint/2010/main" val="3383591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3865</TotalTime>
  <Words>2617</Words>
  <Application>Microsoft Office PowerPoint</Application>
  <PresentationFormat>Widescreen</PresentationFormat>
  <Paragraphs>484</Paragraphs>
  <Slides>71</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71</vt:i4>
      </vt:variant>
    </vt:vector>
  </HeadingPairs>
  <TitlesOfParts>
    <vt:vector size="80" baseType="lpstr">
      <vt:lpstr>Akzidenz-Grotesk BQ</vt:lpstr>
      <vt:lpstr>AKZIDENZGROTESKBQ-MEDIUM</vt:lpstr>
      <vt:lpstr>Aptos</vt:lpstr>
      <vt:lpstr>Aptos Display</vt:lpstr>
      <vt:lpstr>Arial</vt:lpstr>
      <vt:lpstr>Arial Narrow</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York County  Housing Study  2023 Data &amp; Next Steps  </vt:lpstr>
      <vt:lpstr>YCEA and Economic Action Plan</vt:lpstr>
      <vt:lpstr>Countywide Housing Study</vt:lpstr>
      <vt:lpstr>Key Findings</vt:lpstr>
      <vt:lpstr>Key Findings</vt:lpstr>
      <vt:lpstr>Key Findings</vt:lpstr>
      <vt:lpstr>Key Findings</vt:lpstr>
      <vt:lpstr>Key Findings</vt:lpstr>
      <vt:lpstr>Key Findings</vt:lpstr>
      <vt:lpstr>Key Findings</vt:lpstr>
      <vt:lpstr>Housing Action Agenda</vt:lpstr>
      <vt:lpstr>Priority Actions – Emergency &amp; Stable Housing</vt:lpstr>
      <vt:lpstr>Priority Actions – Affordable Housing &amp; Program Education</vt:lpstr>
      <vt:lpstr>Priority Actions – Construction Workforce</vt:lpstr>
      <vt:lpstr>Priority Actions – Municipal Planning</vt:lpstr>
      <vt:lpstr>Priority Actions – Countywide Housing Developers Roundtable </vt:lpstr>
      <vt:lpstr>Priority Actions – Employer Engagement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Roque</dc:creator>
  <cp:lastModifiedBy>Kim Hogeman</cp:lastModifiedBy>
  <cp:revision>36</cp:revision>
  <dcterms:created xsi:type="dcterms:W3CDTF">2020-03-31T15:37:58Z</dcterms:created>
  <dcterms:modified xsi:type="dcterms:W3CDTF">2025-09-15T15:34:00Z</dcterms:modified>
</cp:coreProperties>
</file>